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7" r:id="rId1"/>
  </p:sldMasterIdLst>
  <p:notesMasterIdLst>
    <p:notesMasterId r:id="rId5"/>
  </p:notesMasterIdLst>
  <p:sldIdLst>
    <p:sldId id="258" r:id="rId2"/>
    <p:sldId id="259" r:id="rId3"/>
    <p:sldId id="260" r:id="rId4"/>
  </p:sldIdLst>
  <p:sldSz cx="7380288" cy="10439400"/>
  <p:notesSz cx="673576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6600"/>
    <a:srgbClr val="FFCC00"/>
    <a:srgbClr val="FFCCCC"/>
    <a:srgbClr val="CC66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06" d="100"/>
          <a:sy n="106" d="100"/>
        </p:scale>
        <p:origin x="972" y="-3336"/>
      </p:cViewPr>
      <p:guideLst/>
    </p:cSldViewPr>
  </p:slideViewPr>
  <p:notesTextViewPr>
    <p:cViewPr>
      <p:scale>
        <a:sx n="1" d="1"/>
        <a:sy n="1" d="1"/>
      </p:scale>
      <p:origin x="0" y="0"/>
    </p:cViewPr>
  </p:notesTextViewPr>
  <p:notesViewPr>
    <p:cSldViewPr snapToGrid="0">
      <p:cViewPr varScale="1">
        <p:scale>
          <a:sx n="51" d="100"/>
          <a:sy n="51" d="100"/>
        </p:scale>
        <p:origin x="298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65EBF85C-796C-4289-AE44-AEB4D4C5B3C9}" type="datetimeFigureOut">
              <a:rPr kumimoji="1" lang="ja-JP" altLang="en-US" smtClean="0"/>
              <a:t>2023/10/13</a:t>
            </a:fld>
            <a:endParaRPr kumimoji="1" lang="ja-JP" altLang="en-US"/>
          </a:p>
        </p:txBody>
      </p:sp>
      <p:sp>
        <p:nvSpPr>
          <p:cNvPr id="4" name="スライド イメージ プレースホルダー 3"/>
          <p:cNvSpPr>
            <a:spLocks noGrp="1" noRot="1" noChangeAspect="1"/>
          </p:cNvSpPr>
          <p:nvPr>
            <p:ph type="sldImg" idx="2"/>
          </p:nvPr>
        </p:nvSpPr>
        <p:spPr>
          <a:xfrm>
            <a:off x="2190750" y="1233488"/>
            <a:ext cx="2354263" cy="33321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51388"/>
            <a:ext cx="5389563" cy="38877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736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7363"/>
            <a:ext cx="2919412" cy="495300"/>
          </a:xfrm>
          <a:prstGeom prst="rect">
            <a:avLst/>
          </a:prstGeom>
        </p:spPr>
        <p:txBody>
          <a:bodyPr vert="horz" lIns="91440" tIns="45720" rIns="91440" bIns="45720" rtlCol="0" anchor="b"/>
          <a:lstStyle>
            <a:lvl1pPr algn="r">
              <a:defRPr sz="1200"/>
            </a:lvl1pPr>
          </a:lstStyle>
          <a:p>
            <a:fld id="{2813572D-F714-46E9-BB25-5C281F8E8959}" type="slidenum">
              <a:rPr kumimoji="1" lang="ja-JP" altLang="en-US" smtClean="0"/>
              <a:t>‹#›</a:t>
            </a:fld>
            <a:endParaRPr kumimoji="1" lang="ja-JP" altLang="en-US"/>
          </a:p>
        </p:txBody>
      </p:sp>
    </p:spTree>
    <p:extLst>
      <p:ext uri="{BB962C8B-B14F-4D97-AF65-F5344CB8AC3E}">
        <p14:creationId xmlns:p14="http://schemas.microsoft.com/office/powerpoint/2010/main" val="3420268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53522" y="1708486"/>
            <a:ext cx="6273245" cy="3634458"/>
          </a:xfrm>
        </p:spPr>
        <p:txBody>
          <a:bodyPr anchor="b"/>
          <a:lstStyle>
            <a:lvl1pPr algn="ctr">
              <a:defRPr sz="4843"/>
            </a:lvl1pPr>
          </a:lstStyle>
          <a:p>
            <a:r>
              <a:rPr lang="ja-JP" altLang="en-US"/>
              <a:t>マスター タイトルの書式設定</a:t>
            </a:r>
            <a:endParaRPr lang="en-US" dirty="0"/>
          </a:p>
        </p:txBody>
      </p:sp>
      <p:sp>
        <p:nvSpPr>
          <p:cNvPr id="3" name="Subtitle 2"/>
          <p:cNvSpPr>
            <a:spLocks noGrp="1"/>
          </p:cNvSpPr>
          <p:nvPr>
            <p:ph type="subTitle" idx="1"/>
          </p:nvPr>
        </p:nvSpPr>
        <p:spPr>
          <a:xfrm>
            <a:off x="922536" y="5483102"/>
            <a:ext cx="5535216" cy="2520438"/>
          </a:xfrm>
        </p:spPr>
        <p:txBody>
          <a:bodyPr/>
          <a:lstStyle>
            <a:lvl1pPr marL="0" indent="0" algn="ctr">
              <a:buNone/>
              <a:defRPr sz="1937"/>
            </a:lvl1pPr>
            <a:lvl2pPr marL="369006" indent="0" algn="ctr">
              <a:buNone/>
              <a:defRPr sz="1614"/>
            </a:lvl2pPr>
            <a:lvl3pPr marL="738012" indent="0" algn="ctr">
              <a:buNone/>
              <a:defRPr sz="1453"/>
            </a:lvl3pPr>
            <a:lvl4pPr marL="1107018" indent="0" algn="ctr">
              <a:buNone/>
              <a:defRPr sz="1291"/>
            </a:lvl4pPr>
            <a:lvl5pPr marL="1476024" indent="0" algn="ctr">
              <a:buNone/>
              <a:defRPr sz="1291"/>
            </a:lvl5pPr>
            <a:lvl6pPr marL="1845031" indent="0" algn="ctr">
              <a:buNone/>
              <a:defRPr sz="1291"/>
            </a:lvl6pPr>
            <a:lvl7pPr marL="2214037" indent="0" algn="ctr">
              <a:buNone/>
              <a:defRPr sz="1291"/>
            </a:lvl7pPr>
            <a:lvl8pPr marL="2583043" indent="0" algn="ctr">
              <a:buNone/>
              <a:defRPr sz="1291"/>
            </a:lvl8pPr>
            <a:lvl9pPr marL="2952049" indent="0" algn="ctr">
              <a:buNone/>
              <a:defRPr sz="1291"/>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43139EE-7B83-451F-BF37-2D68832FDF9F}" type="datetimeFigureOut">
              <a:rPr kumimoji="1" lang="ja-JP" altLang="en-US" smtClean="0"/>
              <a:t>2023/10/13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1C80CF6-FCBA-42C2-9893-1CDC7ABDDF1E}" type="slidenum">
              <a:rPr kumimoji="1" lang="ja-JP" altLang="en-US" smtClean="0"/>
              <a:t>‹#›</a:t>
            </a:fld>
            <a:endParaRPr kumimoji="1" lang="ja-JP" altLang="en-US"/>
          </a:p>
        </p:txBody>
      </p:sp>
    </p:spTree>
    <p:extLst>
      <p:ext uri="{BB962C8B-B14F-4D97-AF65-F5344CB8AC3E}">
        <p14:creationId xmlns:p14="http://schemas.microsoft.com/office/powerpoint/2010/main" val="1981420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43139EE-7B83-451F-BF37-2D68832FDF9F}" type="datetimeFigureOut">
              <a:rPr kumimoji="1" lang="ja-JP" altLang="en-US" smtClean="0"/>
              <a:t>2023/10/13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1C80CF6-FCBA-42C2-9893-1CDC7ABDDF1E}" type="slidenum">
              <a:rPr kumimoji="1" lang="ja-JP" altLang="en-US" smtClean="0"/>
              <a:t>‹#›</a:t>
            </a:fld>
            <a:endParaRPr kumimoji="1" lang="ja-JP" altLang="en-US"/>
          </a:p>
        </p:txBody>
      </p:sp>
    </p:spTree>
    <p:extLst>
      <p:ext uri="{BB962C8B-B14F-4D97-AF65-F5344CB8AC3E}">
        <p14:creationId xmlns:p14="http://schemas.microsoft.com/office/powerpoint/2010/main" val="3119313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81519" y="555801"/>
            <a:ext cx="1591375" cy="8846909"/>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07395" y="555801"/>
            <a:ext cx="4681870" cy="884690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43139EE-7B83-451F-BF37-2D68832FDF9F}" type="datetimeFigureOut">
              <a:rPr kumimoji="1" lang="ja-JP" altLang="en-US" smtClean="0"/>
              <a:t>2023/10/13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1C80CF6-FCBA-42C2-9893-1CDC7ABDDF1E}" type="slidenum">
              <a:rPr kumimoji="1" lang="ja-JP" altLang="en-US" smtClean="0"/>
              <a:t>‹#›</a:t>
            </a:fld>
            <a:endParaRPr kumimoji="1" lang="ja-JP" altLang="en-US"/>
          </a:p>
        </p:txBody>
      </p:sp>
    </p:spTree>
    <p:extLst>
      <p:ext uri="{BB962C8B-B14F-4D97-AF65-F5344CB8AC3E}">
        <p14:creationId xmlns:p14="http://schemas.microsoft.com/office/powerpoint/2010/main" val="3553371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43139EE-7B83-451F-BF37-2D68832FDF9F}" type="datetimeFigureOut">
              <a:rPr kumimoji="1" lang="ja-JP" altLang="en-US" smtClean="0"/>
              <a:t>2023/10/13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1C80CF6-FCBA-42C2-9893-1CDC7ABDDF1E}" type="slidenum">
              <a:rPr kumimoji="1" lang="ja-JP" altLang="en-US" smtClean="0"/>
              <a:t>‹#›</a:t>
            </a:fld>
            <a:endParaRPr kumimoji="1" lang="ja-JP" altLang="en-US"/>
          </a:p>
        </p:txBody>
      </p:sp>
    </p:spTree>
    <p:extLst>
      <p:ext uri="{BB962C8B-B14F-4D97-AF65-F5344CB8AC3E}">
        <p14:creationId xmlns:p14="http://schemas.microsoft.com/office/powerpoint/2010/main" val="1536116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03552" y="2602603"/>
            <a:ext cx="6365498" cy="4342500"/>
          </a:xfrm>
        </p:spPr>
        <p:txBody>
          <a:bodyPr anchor="b"/>
          <a:lstStyle>
            <a:lvl1pPr>
              <a:defRPr sz="484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03552" y="6986185"/>
            <a:ext cx="6365498" cy="2283618"/>
          </a:xfrm>
        </p:spPr>
        <p:txBody>
          <a:bodyPr/>
          <a:lstStyle>
            <a:lvl1pPr marL="0" indent="0">
              <a:buNone/>
              <a:defRPr sz="1937">
                <a:solidFill>
                  <a:schemeClr val="tx1"/>
                </a:solidFill>
              </a:defRPr>
            </a:lvl1pPr>
            <a:lvl2pPr marL="369006" indent="0">
              <a:buNone/>
              <a:defRPr sz="1614">
                <a:solidFill>
                  <a:schemeClr val="tx1">
                    <a:tint val="75000"/>
                  </a:schemeClr>
                </a:solidFill>
              </a:defRPr>
            </a:lvl2pPr>
            <a:lvl3pPr marL="738012" indent="0">
              <a:buNone/>
              <a:defRPr sz="1453">
                <a:solidFill>
                  <a:schemeClr val="tx1">
                    <a:tint val="75000"/>
                  </a:schemeClr>
                </a:solidFill>
              </a:defRPr>
            </a:lvl3pPr>
            <a:lvl4pPr marL="1107018" indent="0">
              <a:buNone/>
              <a:defRPr sz="1291">
                <a:solidFill>
                  <a:schemeClr val="tx1">
                    <a:tint val="75000"/>
                  </a:schemeClr>
                </a:solidFill>
              </a:defRPr>
            </a:lvl4pPr>
            <a:lvl5pPr marL="1476024" indent="0">
              <a:buNone/>
              <a:defRPr sz="1291">
                <a:solidFill>
                  <a:schemeClr val="tx1">
                    <a:tint val="75000"/>
                  </a:schemeClr>
                </a:solidFill>
              </a:defRPr>
            </a:lvl5pPr>
            <a:lvl6pPr marL="1845031" indent="0">
              <a:buNone/>
              <a:defRPr sz="1291">
                <a:solidFill>
                  <a:schemeClr val="tx1">
                    <a:tint val="75000"/>
                  </a:schemeClr>
                </a:solidFill>
              </a:defRPr>
            </a:lvl6pPr>
            <a:lvl7pPr marL="2214037" indent="0">
              <a:buNone/>
              <a:defRPr sz="1291">
                <a:solidFill>
                  <a:schemeClr val="tx1">
                    <a:tint val="75000"/>
                  </a:schemeClr>
                </a:solidFill>
              </a:defRPr>
            </a:lvl7pPr>
            <a:lvl8pPr marL="2583043" indent="0">
              <a:buNone/>
              <a:defRPr sz="1291">
                <a:solidFill>
                  <a:schemeClr val="tx1">
                    <a:tint val="75000"/>
                  </a:schemeClr>
                </a:solidFill>
              </a:defRPr>
            </a:lvl8pPr>
            <a:lvl9pPr marL="2952049" indent="0">
              <a:buNone/>
              <a:defRPr sz="129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43139EE-7B83-451F-BF37-2D68832FDF9F}" type="datetimeFigureOut">
              <a:rPr kumimoji="1" lang="ja-JP" altLang="en-US" smtClean="0"/>
              <a:t>2023/10/13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1C80CF6-FCBA-42C2-9893-1CDC7ABDDF1E}" type="slidenum">
              <a:rPr kumimoji="1" lang="ja-JP" altLang="en-US" smtClean="0"/>
              <a:t>‹#›</a:t>
            </a:fld>
            <a:endParaRPr kumimoji="1" lang="ja-JP" altLang="en-US"/>
          </a:p>
        </p:txBody>
      </p:sp>
    </p:spTree>
    <p:extLst>
      <p:ext uri="{BB962C8B-B14F-4D97-AF65-F5344CB8AC3E}">
        <p14:creationId xmlns:p14="http://schemas.microsoft.com/office/powerpoint/2010/main" val="3585871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07395" y="2779007"/>
            <a:ext cx="3136622" cy="662370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736271" y="2779007"/>
            <a:ext cx="3136622" cy="662370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43139EE-7B83-451F-BF37-2D68832FDF9F}" type="datetimeFigureOut">
              <a:rPr kumimoji="1" lang="ja-JP" altLang="en-US" smtClean="0"/>
              <a:t>2023/10/13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1C80CF6-FCBA-42C2-9893-1CDC7ABDDF1E}" type="slidenum">
              <a:rPr kumimoji="1" lang="ja-JP" altLang="en-US" smtClean="0"/>
              <a:t>‹#›</a:t>
            </a:fld>
            <a:endParaRPr kumimoji="1" lang="ja-JP" altLang="en-US"/>
          </a:p>
        </p:txBody>
      </p:sp>
    </p:spTree>
    <p:extLst>
      <p:ext uri="{BB962C8B-B14F-4D97-AF65-F5344CB8AC3E}">
        <p14:creationId xmlns:p14="http://schemas.microsoft.com/office/powerpoint/2010/main" val="2283950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08356" y="555804"/>
            <a:ext cx="6365498" cy="2017801"/>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08357" y="2559104"/>
            <a:ext cx="3122207" cy="1254177"/>
          </a:xfrm>
        </p:spPr>
        <p:txBody>
          <a:bodyPr anchor="b"/>
          <a:lstStyle>
            <a:lvl1pPr marL="0" indent="0">
              <a:buNone/>
              <a:defRPr sz="1937" b="1"/>
            </a:lvl1pPr>
            <a:lvl2pPr marL="369006" indent="0">
              <a:buNone/>
              <a:defRPr sz="1614" b="1"/>
            </a:lvl2pPr>
            <a:lvl3pPr marL="738012" indent="0">
              <a:buNone/>
              <a:defRPr sz="1453" b="1"/>
            </a:lvl3pPr>
            <a:lvl4pPr marL="1107018" indent="0">
              <a:buNone/>
              <a:defRPr sz="1291" b="1"/>
            </a:lvl4pPr>
            <a:lvl5pPr marL="1476024" indent="0">
              <a:buNone/>
              <a:defRPr sz="1291" b="1"/>
            </a:lvl5pPr>
            <a:lvl6pPr marL="1845031" indent="0">
              <a:buNone/>
              <a:defRPr sz="1291" b="1"/>
            </a:lvl6pPr>
            <a:lvl7pPr marL="2214037" indent="0">
              <a:buNone/>
              <a:defRPr sz="1291" b="1"/>
            </a:lvl7pPr>
            <a:lvl8pPr marL="2583043" indent="0">
              <a:buNone/>
              <a:defRPr sz="1291" b="1"/>
            </a:lvl8pPr>
            <a:lvl9pPr marL="2952049" indent="0">
              <a:buNone/>
              <a:defRPr sz="1291" b="1"/>
            </a:lvl9pPr>
          </a:lstStyle>
          <a:p>
            <a:pPr lvl="0"/>
            <a:r>
              <a:rPr lang="ja-JP" altLang="en-US"/>
              <a:t>マスター テキストの書式設定</a:t>
            </a:r>
          </a:p>
        </p:txBody>
      </p:sp>
      <p:sp>
        <p:nvSpPr>
          <p:cNvPr id="4" name="Content Placeholder 3"/>
          <p:cNvSpPr>
            <a:spLocks noGrp="1"/>
          </p:cNvSpPr>
          <p:nvPr>
            <p:ph sz="half" idx="2"/>
          </p:nvPr>
        </p:nvSpPr>
        <p:spPr>
          <a:xfrm>
            <a:off x="508357" y="3813281"/>
            <a:ext cx="3122207" cy="560876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736271" y="2559104"/>
            <a:ext cx="3137584" cy="1254177"/>
          </a:xfrm>
        </p:spPr>
        <p:txBody>
          <a:bodyPr anchor="b"/>
          <a:lstStyle>
            <a:lvl1pPr marL="0" indent="0">
              <a:buNone/>
              <a:defRPr sz="1937" b="1"/>
            </a:lvl1pPr>
            <a:lvl2pPr marL="369006" indent="0">
              <a:buNone/>
              <a:defRPr sz="1614" b="1"/>
            </a:lvl2pPr>
            <a:lvl3pPr marL="738012" indent="0">
              <a:buNone/>
              <a:defRPr sz="1453" b="1"/>
            </a:lvl3pPr>
            <a:lvl4pPr marL="1107018" indent="0">
              <a:buNone/>
              <a:defRPr sz="1291" b="1"/>
            </a:lvl4pPr>
            <a:lvl5pPr marL="1476024" indent="0">
              <a:buNone/>
              <a:defRPr sz="1291" b="1"/>
            </a:lvl5pPr>
            <a:lvl6pPr marL="1845031" indent="0">
              <a:buNone/>
              <a:defRPr sz="1291" b="1"/>
            </a:lvl6pPr>
            <a:lvl7pPr marL="2214037" indent="0">
              <a:buNone/>
              <a:defRPr sz="1291" b="1"/>
            </a:lvl7pPr>
            <a:lvl8pPr marL="2583043" indent="0">
              <a:buNone/>
              <a:defRPr sz="1291" b="1"/>
            </a:lvl8pPr>
            <a:lvl9pPr marL="2952049" indent="0">
              <a:buNone/>
              <a:defRPr sz="1291" b="1"/>
            </a:lvl9pPr>
          </a:lstStyle>
          <a:p>
            <a:pPr lvl="0"/>
            <a:r>
              <a:rPr lang="ja-JP" altLang="en-US"/>
              <a:t>マスター テキストの書式設定</a:t>
            </a:r>
          </a:p>
        </p:txBody>
      </p:sp>
      <p:sp>
        <p:nvSpPr>
          <p:cNvPr id="6" name="Content Placeholder 5"/>
          <p:cNvSpPr>
            <a:spLocks noGrp="1"/>
          </p:cNvSpPr>
          <p:nvPr>
            <p:ph sz="quarter" idx="4"/>
          </p:nvPr>
        </p:nvSpPr>
        <p:spPr>
          <a:xfrm>
            <a:off x="3736271" y="3813281"/>
            <a:ext cx="3137584" cy="560876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43139EE-7B83-451F-BF37-2D68832FDF9F}" type="datetimeFigureOut">
              <a:rPr kumimoji="1" lang="ja-JP" altLang="en-US" smtClean="0"/>
              <a:t>2023/10/13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1C80CF6-FCBA-42C2-9893-1CDC7ABDDF1E}" type="slidenum">
              <a:rPr kumimoji="1" lang="ja-JP" altLang="en-US" smtClean="0"/>
              <a:t>‹#›</a:t>
            </a:fld>
            <a:endParaRPr kumimoji="1" lang="ja-JP" altLang="en-US"/>
          </a:p>
        </p:txBody>
      </p:sp>
    </p:spTree>
    <p:extLst>
      <p:ext uri="{BB962C8B-B14F-4D97-AF65-F5344CB8AC3E}">
        <p14:creationId xmlns:p14="http://schemas.microsoft.com/office/powerpoint/2010/main" val="866366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43139EE-7B83-451F-BF37-2D68832FDF9F}" type="datetimeFigureOut">
              <a:rPr kumimoji="1" lang="ja-JP" altLang="en-US" smtClean="0"/>
              <a:t>2023/10/13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1C80CF6-FCBA-42C2-9893-1CDC7ABDDF1E}" type="slidenum">
              <a:rPr kumimoji="1" lang="ja-JP" altLang="en-US" smtClean="0"/>
              <a:t>‹#›</a:t>
            </a:fld>
            <a:endParaRPr kumimoji="1" lang="ja-JP" altLang="en-US"/>
          </a:p>
        </p:txBody>
      </p:sp>
    </p:spTree>
    <p:extLst>
      <p:ext uri="{BB962C8B-B14F-4D97-AF65-F5344CB8AC3E}">
        <p14:creationId xmlns:p14="http://schemas.microsoft.com/office/powerpoint/2010/main" val="2019528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3139EE-7B83-451F-BF37-2D68832FDF9F}" type="datetimeFigureOut">
              <a:rPr kumimoji="1" lang="ja-JP" altLang="en-US" smtClean="0"/>
              <a:t>2023/10/13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1C80CF6-FCBA-42C2-9893-1CDC7ABDDF1E}" type="slidenum">
              <a:rPr kumimoji="1" lang="ja-JP" altLang="en-US" smtClean="0"/>
              <a:t>‹#›</a:t>
            </a:fld>
            <a:endParaRPr kumimoji="1" lang="ja-JP" altLang="en-US"/>
          </a:p>
        </p:txBody>
      </p:sp>
    </p:spTree>
    <p:extLst>
      <p:ext uri="{BB962C8B-B14F-4D97-AF65-F5344CB8AC3E}">
        <p14:creationId xmlns:p14="http://schemas.microsoft.com/office/powerpoint/2010/main" val="24053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08356" y="695960"/>
            <a:ext cx="2380335" cy="2435860"/>
          </a:xfrm>
        </p:spPr>
        <p:txBody>
          <a:bodyPr anchor="b"/>
          <a:lstStyle>
            <a:lvl1pPr>
              <a:defRPr sz="2583"/>
            </a:lvl1pPr>
          </a:lstStyle>
          <a:p>
            <a:r>
              <a:rPr lang="ja-JP" altLang="en-US"/>
              <a:t>マスター タイトルの書式設定</a:t>
            </a:r>
            <a:endParaRPr lang="en-US" dirty="0"/>
          </a:p>
        </p:txBody>
      </p:sp>
      <p:sp>
        <p:nvSpPr>
          <p:cNvPr id="3" name="Content Placeholder 2"/>
          <p:cNvSpPr>
            <a:spLocks noGrp="1"/>
          </p:cNvSpPr>
          <p:nvPr>
            <p:ph idx="1"/>
          </p:nvPr>
        </p:nvSpPr>
        <p:spPr>
          <a:xfrm>
            <a:off x="3137584" y="1503083"/>
            <a:ext cx="3736271" cy="7418740"/>
          </a:xfrm>
        </p:spPr>
        <p:txBody>
          <a:bodyPr/>
          <a:lstStyle>
            <a:lvl1pPr>
              <a:defRPr sz="2583"/>
            </a:lvl1pPr>
            <a:lvl2pPr>
              <a:defRPr sz="2260"/>
            </a:lvl2pPr>
            <a:lvl3pPr>
              <a:defRPr sz="1937"/>
            </a:lvl3pPr>
            <a:lvl4pPr>
              <a:defRPr sz="1614"/>
            </a:lvl4pPr>
            <a:lvl5pPr>
              <a:defRPr sz="1614"/>
            </a:lvl5pPr>
            <a:lvl6pPr>
              <a:defRPr sz="1614"/>
            </a:lvl6pPr>
            <a:lvl7pPr>
              <a:defRPr sz="1614"/>
            </a:lvl7pPr>
            <a:lvl8pPr>
              <a:defRPr sz="1614"/>
            </a:lvl8pPr>
            <a:lvl9pPr>
              <a:defRPr sz="161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08356" y="3131820"/>
            <a:ext cx="2380335" cy="5802084"/>
          </a:xfrm>
        </p:spPr>
        <p:txBody>
          <a:bodyPr/>
          <a:lstStyle>
            <a:lvl1pPr marL="0" indent="0">
              <a:buNone/>
              <a:defRPr sz="1291"/>
            </a:lvl1pPr>
            <a:lvl2pPr marL="369006" indent="0">
              <a:buNone/>
              <a:defRPr sz="1130"/>
            </a:lvl2pPr>
            <a:lvl3pPr marL="738012" indent="0">
              <a:buNone/>
              <a:defRPr sz="969"/>
            </a:lvl3pPr>
            <a:lvl4pPr marL="1107018" indent="0">
              <a:buNone/>
              <a:defRPr sz="807"/>
            </a:lvl4pPr>
            <a:lvl5pPr marL="1476024" indent="0">
              <a:buNone/>
              <a:defRPr sz="807"/>
            </a:lvl5pPr>
            <a:lvl6pPr marL="1845031" indent="0">
              <a:buNone/>
              <a:defRPr sz="807"/>
            </a:lvl6pPr>
            <a:lvl7pPr marL="2214037" indent="0">
              <a:buNone/>
              <a:defRPr sz="807"/>
            </a:lvl7pPr>
            <a:lvl8pPr marL="2583043" indent="0">
              <a:buNone/>
              <a:defRPr sz="807"/>
            </a:lvl8pPr>
            <a:lvl9pPr marL="2952049" indent="0">
              <a:buNone/>
              <a:defRPr sz="80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43139EE-7B83-451F-BF37-2D68832FDF9F}" type="datetimeFigureOut">
              <a:rPr kumimoji="1" lang="ja-JP" altLang="en-US" smtClean="0"/>
              <a:t>2023/10/13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1C80CF6-FCBA-42C2-9893-1CDC7ABDDF1E}" type="slidenum">
              <a:rPr kumimoji="1" lang="ja-JP" altLang="en-US" smtClean="0"/>
              <a:t>‹#›</a:t>
            </a:fld>
            <a:endParaRPr kumimoji="1" lang="ja-JP" altLang="en-US"/>
          </a:p>
        </p:txBody>
      </p:sp>
    </p:spTree>
    <p:extLst>
      <p:ext uri="{BB962C8B-B14F-4D97-AF65-F5344CB8AC3E}">
        <p14:creationId xmlns:p14="http://schemas.microsoft.com/office/powerpoint/2010/main" val="1650535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08356" y="695960"/>
            <a:ext cx="2380335" cy="2435860"/>
          </a:xfrm>
        </p:spPr>
        <p:txBody>
          <a:bodyPr anchor="b"/>
          <a:lstStyle>
            <a:lvl1pPr>
              <a:defRPr sz="2583"/>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137584" y="1503083"/>
            <a:ext cx="3736271" cy="7418740"/>
          </a:xfrm>
        </p:spPr>
        <p:txBody>
          <a:bodyPr anchor="t"/>
          <a:lstStyle>
            <a:lvl1pPr marL="0" indent="0">
              <a:buNone/>
              <a:defRPr sz="2583"/>
            </a:lvl1pPr>
            <a:lvl2pPr marL="369006" indent="0">
              <a:buNone/>
              <a:defRPr sz="2260"/>
            </a:lvl2pPr>
            <a:lvl3pPr marL="738012" indent="0">
              <a:buNone/>
              <a:defRPr sz="1937"/>
            </a:lvl3pPr>
            <a:lvl4pPr marL="1107018" indent="0">
              <a:buNone/>
              <a:defRPr sz="1614"/>
            </a:lvl4pPr>
            <a:lvl5pPr marL="1476024" indent="0">
              <a:buNone/>
              <a:defRPr sz="1614"/>
            </a:lvl5pPr>
            <a:lvl6pPr marL="1845031" indent="0">
              <a:buNone/>
              <a:defRPr sz="1614"/>
            </a:lvl6pPr>
            <a:lvl7pPr marL="2214037" indent="0">
              <a:buNone/>
              <a:defRPr sz="1614"/>
            </a:lvl7pPr>
            <a:lvl8pPr marL="2583043" indent="0">
              <a:buNone/>
              <a:defRPr sz="1614"/>
            </a:lvl8pPr>
            <a:lvl9pPr marL="2952049" indent="0">
              <a:buNone/>
              <a:defRPr sz="1614"/>
            </a:lvl9pPr>
          </a:lstStyle>
          <a:p>
            <a:r>
              <a:rPr lang="ja-JP" altLang="en-US"/>
              <a:t>図を追加</a:t>
            </a:r>
            <a:endParaRPr lang="en-US" dirty="0"/>
          </a:p>
        </p:txBody>
      </p:sp>
      <p:sp>
        <p:nvSpPr>
          <p:cNvPr id="4" name="Text Placeholder 3"/>
          <p:cNvSpPr>
            <a:spLocks noGrp="1"/>
          </p:cNvSpPr>
          <p:nvPr>
            <p:ph type="body" sz="half" idx="2"/>
          </p:nvPr>
        </p:nvSpPr>
        <p:spPr>
          <a:xfrm>
            <a:off x="508356" y="3131820"/>
            <a:ext cx="2380335" cy="5802084"/>
          </a:xfrm>
        </p:spPr>
        <p:txBody>
          <a:bodyPr/>
          <a:lstStyle>
            <a:lvl1pPr marL="0" indent="0">
              <a:buNone/>
              <a:defRPr sz="1291"/>
            </a:lvl1pPr>
            <a:lvl2pPr marL="369006" indent="0">
              <a:buNone/>
              <a:defRPr sz="1130"/>
            </a:lvl2pPr>
            <a:lvl3pPr marL="738012" indent="0">
              <a:buNone/>
              <a:defRPr sz="969"/>
            </a:lvl3pPr>
            <a:lvl4pPr marL="1107018" indent="0">
              <a:buNone/>
              <a:defRPr sz="807"/>
            </a:lvl4pPr>
            <a:lvl5pPr marL="1476024" indent="0">
              <a:buNone/>
              <a:defRPr sz="807"/>
            </a:lvl5pPr>
            <a:lvl6pPr marL="1845031" indent="0">
              <a:buNone/>
              <a:defRPr sz="807"/>
            </a:lvl6pPr>
            <a:lvl7pPr marL="2214037" indent="0">
              <a:buNone/>
              <a:defRPr sz="807"/>
            </a:lvl7pPr>
            <a:lvl8pPr marL="2583043" indent="0">
              <a:buNone/>
              <a:defRPr sz="807"/>
            </a:lvl8pPr>
            <a:lvl9pPr marL="2952049" indent="0">
              <a:buNone/>
              <a:defRPr sz="80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43139EE-7B83-451F-BF37-2D68832FDF9F}" type="datetimeFigureOut">
              <a:rPr kumimoji="1" lang="ja-JP" altLang="en-US" smtClean="0"/>
              <a:t>2023/10/13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1C80CF6-FCBA-42C2-9893-1CDC7ABDDF1E}" type="slidenum">
              <a:rPr kumimoji="1" lang="ja-JP" altLang="en-US" smtClean="0"/>
              <a:t>‹#›</a:t>
            </a:fld>
            <a:endParaRPr kumimoji="1" lang="ja-JP" altLang="en-US"/>
          </a:p>
        </p:txBody>
      </p:sp>
    </p:spTree>
    <p:extLst>
      <p:ext uri="{BB962C8B-B14F-4D97-AF65-F5344CB8AC3E}">
        <p14:creationId xmlns:p14="http://schemas.microsoft.com/office/powerpoint/2010/main" val="83763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7395" y="555804"/>
            <a:ext cx="6365498" cy="2017801"/>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07395" y="2779007"/>
            <a:ext cx="6365498" cy="662370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07395" y="9675780"/>
            <a:ext cx="1660565" cy="555801"/>
          </a:xfrm>
          <a:prstGeom prst="rect">
            <a:avLst/>
          </a:prstGeom>
        </p:spPr>
        <p:txBody>
          <a:bodyPr vert="horz" lIns="91440" tIns="45720" rIns="91440" bIns="45720" rtlCol="0" anchor="ctr"/>
          <a:lstStyle>
            <a:lvl1pPr algn="l">
              <a:defRPr sz="969">
                <a:solidFill>
                  <a:schemeClr val="tx1">
                    <a:tint val="75000"/>
                  </a:schemeClr>
                </a:solidFill>
              </a:defRPr>
            </a:lvl1pPr>
          </a:lstStyle>
          <a:p>
            <a:fld id="{E43139EE-7B83-451F-BF37-2D68832FDF9F}" type="datetimeFigureOut">
              <a:rPr kumimoji="1" lang="ja-JP" altLang="en-US" smtClean="0"/>
              <a:t>2023/10/13</a:t>
            </a:fld>
            <a:endParaRPr kumimoji="1" lang="ja-JP" altLang="en-US"/>
          </a:p>
        </p:txBody>
      </p:sp>
      <p:sp>
        <p:nvSpPr>
          <p:cNvPr id="5" name="Footer Placeholder 4"/>
          <p:cNvSpPr>
            <a:spLocks noGrp="1"/>
          </p:cNvSpPr>
          <p:nvPr>
            <p:ph type="ftr" sz="quarter" idx="3"/>
          </p:nvPr>
        </p:nvSpPr>
        <p:spPr>
          <a:xfrm>
            <a:off x="2444721" y="9675780"/>
            <a:ext cx="2490847" cy="555801"/>
          </a:xfrm>
          <a:prstGeom prst="rect">
            <a:avLst/>
          </a:prstGeom>
        </p:spPr>
        <p:txBody>
          <a:bodyPr vert="horz" lIns="91440" tIns="45720" rIns="91440" bIns="45720" rtlCol="0" anchor="ctr"/>
          <a:lstStyle>
            <a:lvl1pPr algn="ctr">
              <a:defRPr sz="969">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212328" y="9675780"/>
            <a:ext cx="1660565" cy="555801"/>
          </a:xfrm>
          <a:prstGeom prst="rect">
            <a:avLst/>
          </a:prstGeom>
        </p:spPr>
        <p:txBody>
          <a:bodyPr vert="horz" lIns="91440" tIns="45720" rIns="91440" bIns="45720" rtlCol="0" anchor="ctr"/>
          <a:lstStyle>
            <a:lvl1pPr algn="r">
              <a:defRPr sz="969">
                <a:solidFill>
                  <a:schemeClr val="tx1">
                    <a:tint val="75000"/>
                  </a:schemeClr>
                </a:solidFill>
              </a:defRPr>
            </a:lvl1pPr>
          </a:lstStyle>
          <a:p>
            <a:fld id="{21C80CF6-FCBA-42C2-9893-1CDC7ABDDF1E}" type="slidenum">
              <a:rPr kumimoji="1" lang="ja-JP" altLang="en-US" smtClean="0"/>
              <a:t>‹#›</a:t>
            </a:fld>
            <a:endParaRPr kumimoji="1" lang="ja-JP" altLang="en-US"/>
          </a:p>
        </p:txBody>
      </p:sp>
    </p:spTree>
    <p:extLst>
      <p:ext uri="{BB962C8B-B14F-4D97-AF65-F5344CB8AC3E}">
        <p14:creationId xmlns:p14="http://schemas.microsoft.com/office/powerpoint/2010/main" val="789876175"/>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l" defTabSz="738012" rtl="0" eaLnBrk="1" latinLnBrk="0" hangingPunct="1">
        <a:lnSpc>
          <a:spcPct val="90000"/>
        </a:lnSpc>
        <a:spcBef>
          <a:spcPct val="0"/>
        </a:spcBef>
        <a:buNone/>
        <a:defRPr kumimoji="1" sz="3551" kern="1200">
          <a:solidFill>
            <a:schemeClr val="tx1"/>
          </a:solidFill>
          <a:latin typeface="+mj-lt"/>
          <a:ea typeface="+mj-ea"/>
          <a:cs typeface="+mj-cs"/>
        </a:defRPr>
      </a:lvl1pPr>
    </p:titleStyle>
    <p:bodyStyle>
      <a:lvl1pPr marL="184503" indent="-184503" algn="l" defTabSz="738012" rtl="0" eaLnBrk="1" latinLnBrk="0" hangingPunct="1">
        <a:lnSpc>
          <a:spcPct val="90000"/>
        </a:lnSpc>
        <a:spcBef>
          <a:spcPts val="807"/>
        </a:spcBef>
        <a:buFont typeface="Arial" panose="020B0604020202020204" pitchFamily="34" charset="0"/>
        <a:buChar char="•"/>
        <a:defRPr kumimoji="1" sz="2260" kern="1200">
          <a:solidFill>
            <a:schemeClr val="tx1"/>
          </a:solidFill>
          <a:latin typeface="+mn-lt"/>
          <a:ea typeface="+mn-ea"/>
          <a:cs typeface="+mn-cs"/>
        </a:defRPr>
      </a:lvl1pPr>
      <a:lvl2pPr marL="553509" indent="-184503" algn="l" defTabSz="738012" rtl="0" eaLnBrk="1" latinLnBrk="0" hangingPunct="1">
        <a:lnSpc>
          <a:spcPct val="90000"/>
        </a:lnSpc>
        <a:spcBef>
          <a:spcPts val="404"/>
        </a:spcBef>
        <a:buFont typeface="Arial" panose="020B0604020202020204" pitchFamily="34" charset="0"/>
        <a:buChar char="•"/>
        <a:defRPr kumimoji="1" sz="1937" kern="1200">
          <a:solidFill>
            <a:schemeClr val="tx1"/>
          </a:solidFill>
          <a:latin typeface="+mn-lt"/>
          <a:ea typeface="+mn-ea"/>
          <a:cs typeface="+mn-cs"/>
        </a:defRPr>
      </a:lvl2pPr>
      <a:lvl3pPr marL="922515" indent="-184503" algn="l" defTabSz="738012" rtl="0" eaLnBrk="1" latinLnBrk="0" hangingPunct="1">
        <a:lnSpc>
          <a:spcPct val="90000"/>
        </a:lnSpc>
        <a:spcBef>
          <a:spcPts val="404"/>
        </a:spcBef>
        <a:buFont typeface="Arial" panose="020B0604020202020204" pitchFamily="34" charset="0"/>
        <a:buChar char="•"/>
        <a:defRPr kumimoji="1" sz="1614" kern="1200">
          <a:solidFill>
            <a:schemeClr val="tx1"/>
          </a:solidFill>
          <a:latin typeface="+mn-lt"/>
          <a:ea typeface="+mn-ea"/>
          <a:cs typeface="+mn-cs"/>
        </a:defRPr>
      </a:lvl3pPr>
      <a:lvl4pPr marL="1291521" indent="-184503" algn="l" defTabSz="738012" rtl="0" eaLnBrk="1" latinLnBrk="0" hangingPunct="1">
        <a:lnSpc>
          <a:spcPct val="90000"/>
        </a:lnSpc>
        <a:spcBef>
          <a:spcPts val="404"/>
        </a:spcBef>
        <a:buFont typeface="Arial" panose="020B0604020202020204" pitchFamily="34" charset="0"/>
        <a:buChar char="•"/>
        <a:defRPr kumimoji="1" sz="1453" kern="1200">
          <a:solidFill>
            <a:schemeClr val="tx1"/>
          </a:solidFill>
          <a:latin typeface="+mn-lt"/>
          <a:ea typeface="+mn-ea"/>
          <a:cs typeface="+mn-cs"/>
        </a:defRPr>
      </a:lvl4pPr>
      <a:lvl5pPr marL="1660528" indent="-184503" algn="l" defTabSz="738012" rtl="0" eaLnBrk="1" latinLnBrk="0" hangingPunct="1">
        <a:lnSpc>
          <a:spcPct val="90000"/>
        </a:lnSpc>
        <a:spcBef>
          <a:spcPts val="404"/>
        </a:spcBef>
        <a:buFont typeface="Arial" panose="020B0604020202020204" pitchFamily="34" charset="0"/>
        <a:buChar char="•"/>
        <a:defRPr kumimoji="1" sz="1453" kern="1200">
          <a:solidFill>
            <a:schemeClr val="tx1"/>
          </a:solidFill>
          <a:latin typeface="+mn-lt"/>
          <a:ea typeface="+mn-ea"/>
          <a:cs typeface="+mn-cs"/>
        </a:defRPr>
      </a:lvl5pPr>
      <a:lvl6pPr marL="2029534" indent="-184503" algn="l" defTabSz="738012" rtl="0" eaLnBrk="1" latinLnBrk="0" hangingPunct="1">
        <a:lnSpc>
          <a:spcPct val="90000"/>
        </a:lnSpc>
        <a:spcBef>
          <a:spcPts val="404"/>
        </a:spcBef>
        <a:buFont typeface="Arial" panose="020B0604020202020204" pitchFamily="34" charset="0"/>
        <a:buChar char="•"/>
        <a:defRPr kumimoji="1" sz="1453" kern="1200">
          <a:solidFill>
            <a:schemeClr val="tx1"/>
          </a:solidFill>
          <a:latin typeface="+mn-lt"/>
          <a:ea typeface="+mn-ea"/>
          <a:cs typeface="+mn-cs"/>
        </a:defRPr>
      </a:lvl6pPr>
      <a:lvl7pPr marL="2398540" indent="-184503" algn="l" defTabSz="738012" rtl="0" eaLnBrk="1" latinLnBrk="0" hangingPunct="1">
        <a:lnSpc>
          <a:spcPct val="90000"/>
        </a:lnSpc>
        <a:spcBef>
          <a:spcPts val="404"/>
        </a:spcBef>
        <a:buFont typeface="Arial" panose="020B0604020202020204" pitchFamily="34" charset="0"/>
        <a:buChar char="•"/>
        <a:defRPr kumimoji="1" sz="1453" kern="1200">
          <a:solidFill>
            <a:schemeClr val="tx1"/>
          </a:solidFill>
          <a:latin typeface="+mn-lt"/>
          <a:ea typeface="+mn-ea"/>
          <a:cs typeface="+mn-cs"/>
        </a:defRPr>
      </a:lvl7pPr>
      <a:lvl8pPr marL="2767546" indent="-184503" algn="l" defTabSz="738012" rtl="0" eaLnBrk="1" latinLnBrk="0" hangingPunct="1">
        <a:lnSpc>
          <a:spcPct val="90000"/>
        </a:lnSpc>
        <a:spcBef>
          <a:spcPts val="404"/>
        </a:spcBef>
        <a:buFont typeface="Arial" panose="020B0604020202020204" pitchFamily="34" charset="0"/>
        <a:buChar char="•"/>
        <a:defRPr kumimoji="1" sz="1453" kern="1200">
          <a:solidFill>
            <a:schemeClr val="tx1"/>
          </a:solidFill>
          <a:latin typeface="+mn-lt"/>
          <a:ea typeface="+mn-ea"/>
          <a:cs typeface="+mn-cs"/>
        </a:defRPr>
      </a:lvl8pPr>
      <a:lvl9pPr marL="3136552" indent="-184503" algn="l" defTabSz="738012" rtl="0" eaLnBrk="1" latinLnBrk="0" hangingPunct="1">
        <a:lnSpc>
          <a:spcPct val="90000"/>
        </a:lnSpc>
        <a:spcBef>
          <a:spcPts val="404"/>
        </a:spcBef>
        <a:buFont typeface="Arial" panose="020B0604020202020204" pitchFamily="34" charset="0"/>
        <a:buChar char="•"/>
        <a:defRPr kumimoji="1" sz="1453" kern="1200">
          <a:solidFill>
            <a:schemeClr val="tx1"/>
          </a:solidFill>
          <a:latin typeface="+mn-lt"/>
          <a:ea typeface="+mn-ea"/>
          <a:cs typeface="+mn-cs"/>
        </a:defRPr>
      </a:lvl9pPr>
    </p:bodyStyle>
    <p:otherStyle>
      <a:defPPr>
        <a:defRPr lang="en-US"/>
      </a:defPPr>
      <a:lvl1pPr marL="0" algn="l" defTabSz="738012" rtl="0" eaLnBrk="1" latinLnBrk="0" hangingPunct="1">
        <a:defRPr kumimoji="1" sz="1453" kern="1200">
          <a:solidFill>
            <a:schemeClr val="tx1"/>
          </a:solidFill>
          <a:latin typeface="+mn-lt"/>
          <a:ea typeface="+mn-ea"/>
          <a:cs typeface="+mn-cs"/>
        </a:defRPr>
      </a:lvl1pPr>
      <a:lvl2pPr marL="369006" algn="l" defTabSz="738012" rtl="0" eaLnBrk="1" latinLnBrk="0" hangingPunct="1">
        <a:defRPr kumimoji="1" sz="1453" kern="1200">
          <a:solidFill>
            <a:schemeClr val="tx1"/>
          </a:solidFill>
          <a:latin typeface="+mn-lt"/>
          <a:ea typeface="+mn-ea"/>
          <a:cs typeface="+mn-cs"/>
        </a:defRPr>
      </a:lvl2pPr>
      <a:lvl3pPr marL="738012" algn="l" defTabSz="738012" rtl="0" eaLnBrk="1" latinLnBrk="0" hangingPunct="1">
        <a:defRPr kumimoji="1" sz="1453" kern="1200">
          <a:solidFill>
            <a:schemeClr val="tx1"/>
          </a:solidFill>
          <a:latin typeface="+mn-lt"/>
          <a:ea typeface="+mn-ea"/>
          <a:cs typeface="+mn-cs"/>
        </a:defRPr>
      </a:lvl3pPr>
      <a:lvl4pPr marL="1107018" algn="l" defTabSz="738012" rtl="0" eaLnBrk="1" latinLnBrk="0" hangingPunct="1">
        <a:defRPr kumimoji="1" sz="1453" kern="1200">
          <a:solidFill>
            <a:schemeClr val="tx1"/>
          </a:solidFill>
          <a:latin typeface="+mn-lt"/>
          <a:ea typeface="+mn-ea"/>
          <a:cs typeface="+mn-cs"/>
        </a:defRPr>
      </a:lvl4pPr>
      <a:lvl5pPr marL="1476024" algn="l" defTabSz="738012" rtl="0" eaLnBrk="1" latinLnBrk="0" hangingPunct="1">
        <a:defRPr kumimoji="1" sz="1453" kern="1200">
          <a:solidFill>
            <a:schemeClr val="tx1"/>
          </a:solidFill>
          <a:latin typeface="+mn-lt"/>
          <a:ea typeface="+mn-ea"/>
          <a:cs typeface="+mn-cs"/>
        </a:defRPr>
      </a:lvl5pPr>
      <a:lvl6pPr marL="1845031" algn="l" defTabSz="738012" rtl="0" eaLnBrk="1" latinLnBrk="0" hangingPunct="1">
        <a:defRPr kumimoji="1" sz="1453" kern="1200">
          <a:solidFill>
            <a:schemeClr val="tx1"/>
          </a:solidFill>
          <a:latin typeface="+mn-lt"/>
          <a:ea typeface="+mn-ea"/>
          <a:cs typeface="+mn-cs"/>
        </a:defRPr>
      </a:lvl6pPr>
      <a:lvl7pPr marL="2214037" algn="l" defTabSz="738012" rtl="0" eaLnBrk="1" latinLnBrk="0" hangingPunct="1">
        <a:defRPr kumimoji="1" sz="1453" kern="1200">
          <a:solidFill>
            <a:schemeClr val="tx1"/>
          </a:solidFill>
          <a:latin typeface="+mn-lt"/>
          <a:ea typeface="+mn-ea"/>
          <a:cs typeface="+mn-cs"/>
        </a:defRPr>
      </a:lvl7pPr>
      <a:lvl8pPr marL="2583043" algn="l" defTabSz="738012" rtl="0" eaLnBrk="1" latinLnBrk="0" hangingPunct="1">
        <a:defRPr kumimoji="1" sz="1453" kern="1200">
          <a:solidFill>
            <a:schemeClr val="tx1"/>
          </a:solidFill>
          <a:latin typeface="+mn-lt"/>
          <a:ea typeface="+mn-ea"/>
          <a:cs typeface="+mn-cs"/>
        </a:defRPr>
      </a:lvl8pPr>
      <a:lvl9pPr marL="2952049" algn="l" defTabSz="738012" rtl="0" eaLnBrk="1" latinLnBrk="0" hangingPunct="1">
        <a:defRPr kumimoji="1" sz="14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角丸四角形 40"/>
          <p:cNvSpPr/>
          <p:nvPr/>
        </p:nvSpPr>
        <p:spPr>
          <a:xfrm>
            <a:off x="150911" y="147867"/>
            <a:ext cx="7097713" cy="485489"/>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82148" y="9107160"/>
            <a:ext cx="6998632" cy="37223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17403" y="639114"/>
            <a:ext cx="7128122" cy="430887"/>
          </a:xfrm>
          <a:prstGeom prst="rect">
            <a:avLst/>
          </a:prstGeom>
          <a:noFill/>
        </p:spPr>
        <p:txBody>
          <a:bodyPr wrap="square" rtlCol="0">
            <a:spAutoFit/>
          </a:bodyPr>
          <a:lstStyle/>
          <a:p>
            <a:r>
              <a:rPr lang="ja-JP" altLang="en-US" sz="1100" dirty="0">
                <a:latin typeface="UD デジタル 教科書体 NP-R" panose="02020400000000000000" pitchFamily="18" charset="-128"/>
                <a:ea typeface="UD デジタル 教科書体 NP-R" panose="02020400000000000000" pitchFamily="18" charset="-128"/>
              </a:rPr>
              <a:t>　令和</a:t>
            </a:r>
            <a:r>
              <a:rPr lang="en-US" altLang="ja-JP" sz="1100" dirty="0">
                <a:latin typeface="UD デジタル 教科書体 NP-R" panose="02020400000000000000" pitchFamily="18" charset="-128"/>
                <a:ea typeface="UD デジタル 教科書体 NP-R" panose="02020400000000000000" pitchFamily="18" charset="-128"/>
              </a:rPr>
              <a:t>5</a:t>
            </a:r>
            <a:r>
              <a:rPr lang="ja-JP" altLang="en-US" sz="1100" dirty="0">
                <a:latin typeface="UD デジタル 教科書体 NP-R" panose="02020400000000000000" pitchFamily="18" charset="-128"/>
                <a:ea typeface="UD デジタル 教科書体 NP-R" panose="02020400000000000000" pitchFamily="18" charset="-128"/>
              </a:rPr>
              <a:t>年度上半期、総勢</a:t>
            </a:r>
            <a:r>
              <a:rPr lang="en-US" altLang="ja-JP" sz="1100" dirty="0">
                <a:latin typeface="UD デジタル 教科書体 NP-R" panose="02020400000000000000" pitchFamily="18" charset="-128"/>
                <a:ea typeface="UD デジタル 教科書体 NP-R" panose="02020400000000000000" pitchFamily="18" charset="-128"/>
              </a:rPr>
              <a:t>15</a:t>
            </a:r>
            <a:r>
              <a:rPr lang="ja-JP" altLang="en-US" sz="1100" dirty="0">
                <a:latin typeface="UD デジタル 教科書体 NP-R" panose="02020400000000000000" pitchFamily="18" charset="-128"/>
                <a:ea typeface="UD デジタル 教科書体 NP-R" panose="02020400000000000000" pitchFamily="18" charset="-128"/>
              </a:rPr>
              <a:t>大学等</a:t>
            </a:r>
            <a:r>
              <a:rPr lang="en-US" altLang="ja-JP" sz="1100" dirty="0">
                <a:latin typeface="UD デジタル 教科書体 NP-R" panose="02020400000000000000" pitchFamily="18" charset="-128"/>
                <a:ea typeface="UD デジタル 教科書体 NP-R" panose="02020400000000000000" pitchFamily="18" charset="-128"/>
              </a:rPr>
              <a:t>40</a:t>
            </a:r>
            <a:r>
              <a:rPr lang="ja-JP" altLang="en-US" sz="1100" dirty="0">
                <a:latin typeface="UD デジタル 教科書体 NP-R" panose="02020400000000000000" pitchFamily="18" charset="-128"/>
                <a:ea typeface="UD デジタル 教科書体 NP-R" panose="02020400000000000000" pitchFamily="18" charset="-128"/>
              </a:rPr>
              <a:t>名の少年フォローズ奈</a:t>
            </a:r>
            <a:r>
              <a:rPr lang="en-US" altLang="ja-JP" sz="1100" dirty="0">
                <a:latin typeface="UD デジタル 教科書体 NP-R" panose="02020400000000000000" pitchFamily="18" charset="-128"/>
                <a:ea typeface="UD デジタル 教科書体 NP-R" panose="02020400000000000000" pitchFamily="18" charset="-128"/>
              </a:rPr>
              <a:t>POLI</a:t>
            </a:r>
            <a:r>
              <a:rPr lang="ja-JP" altLang="en-US" sz="1100" dirty="0">
                <a:latin typeface="UD デジタル 教科書体 NP-R" panose="02020400000000000000" pitchFamily="18" charset="-128"/>
                <a:ea typeface="UD デジタル 教科書体 NP-R" panose="02020400000000000000" pitchFamily="18" charset="-128"/>
              </a:rPr>
              <a:t>（以下、奈</a:t>
            </a:r>
            <a:r>
              <a:rPr lang="en-US" altLang="ja-JP" sz="1100" dirty="0">
                <a:latin typeface="UD デジタル 教科書体 NP-R" panose="02020400000000000000" pitchFamily="18" charset="-128"/>
                <a:ea typeface="UD デジタル 教科書体 NP-R" panose="02020400000000000000" pitchFamily="18" charset="-128"/>
              </a:rPr>
              <a:t>POLI</a:t>
            </a:r>
            <a:r>
              <a:rPr lang="ja-JP" altLang="en-US" sz="1100" dirty="0">
                <a:latin typeface="UD デジタル 教科書体 NP-R" panose="02020400000000000000" pitchFamily="18" charset="-128"/>
                <a:ea typeface="UD デジタル 教科書体 NP-R" panose="02020400000000000000" pitchFamily="18" charset="-128"/>
              </a:rPr>
              <a:t>）が、広報啓発活動や少年の立ち直り支援活動等を行いました。</a:t>
            </a:r>
          </a:p>
        </p:txBody>
      </p:sp>
      <p:sp>
        <p:nvSpPr>
          <p:cNvPr id="7" name="テキスト ボックス 6"/>
          <p:cNvSpPr txBox="1"/>
          <p:nvPr/>
        </p:nvSpPr>
        <p:spPr>
          <a:xfrm>
            <a:off x="132868" y="1319457"/>
            <a:ext cx="3475475" cy="1323439"/>
          </a:xfrm>
          <a:prstGeom prst="rect">
            <a:avLst/>
          </a:prstGeom>
          <a:noFill/>
        </p:spPr>
        <p:txBody>
          <a:bodyPr wrap="square" rtlCol="0">
            <a:spAutoFit/>
          </a:bodyPr>
          <a:lstStyle/>
          <a:p>
            <a:pPr algn="just"/>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　</a:t>
            </a:r>
            <a:r>
              <a:rPr lang="en-US" altLang="ja-JP" sz="1000" dirty="0">
                <a:solidFill>
                  <a:srgbClr val="000000"/>
                </a:solidFill>
                <a:latin typeface="UD デジタル 教科書体 NP-R" panose="02020400000000000000" pitchFamily="18" charset="-128"/>
                <a:ea typeface="UD デジタル 教科書体 NP-R" panose="02020400000000000000" pitchFamily="18" charset="-128"/>
              </a:rPr>
              <a:t>5</a:t>
            </a:r>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月</a:t>
            </a:r>
            <a:r>
              <a:rPr lang="en-US" altLang="ja-JP" sz="1000" dirty="0">
                <a:solidFill>
                  <a:srgbClr val="000000"/>
                </a:solidFill>
                <a:latin typeface="UD デジタル 教科書体 NP-R" panose="02020400000000000000" pitchFamily="18" charset="-128"/>
                <a:ea typeface="UD デジタル 教科書体 NP-R" panose="02020400000000000000" pitchFamily="18" charset="-128"/>
              </a:rPr>
              <a:t>21</a:t>
            </a:r>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日（日曜日）［県警察本部］</a:t>
            </a:r>
          </a:p>
          <a:p>
            <a:pPr algn="just"/>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　前半は少年課長から一人ひとりに奈</a:t>
            </a:r>
            <a:r>
              <a:rPr lang="en-US" altLang="ja-JP" sz="1000" dirty="0">
                <a:solidFill>
                  <a:srgbClr val="000000"/>
                </a:solidFill>
                <a:latin typeface="UD デジタル 教科書体 NP-R" panose="02020400000000000000" pitchFamily="18" charset="-128"/>
                <a:ea typeface="UD デジタル 教科書体 NP-R" panose="02020400000000000000" pitchFamily="18" charset="-128"/>
              </a:rPr>
              <a:t>POLI</a:t>
            </a:r>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登録証の交付を受け、少年非行概況等の講義を受講。</a:t>
            </a:r>
          </a:p>
          <a:p>
            <a:pPr algn="just"/>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　後半は、奈</a:t>
            </a:r>
            <a:r>
              <a:rPr lang="en-US" altLang="ja-JP" sz="1000" dirty="0">
                <a:solidFill>
                  <a:srgbClr val="000000"/>
                </a:solidFill>
                <a:latin typeface="UD デジタル 教科書体 NP-R" panose="02020400000000000000" pitchFamily="18" charset="-128"/>
                <a:ea typeface="UD デジタル 教科書体 NP-R" panose="02020400000000000000" pitchFamily="18" charset="-128"/>
              </a:rPr>
              <a:t>POLI</a:t>
            </a:r>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の今年度の活動に向け、グループワークを通し、少年をアルバイト感覚で犯罪に加担させないためのキャッチフレーズ「うまい話には毒がある　満足は一瞬、後悔は一生！闇バイトに気をつけて！」を決定しました。</a:t>
            </a:r>
            <a:endParaRPr lang="ja-JP" altLang="en-US" sz="1000" dirty="0">
              <a:latin typeface="UD デジタル 教科書体 NP-R" panose="02020400000000000000" pitchFamily="18" charset="-128"/>
              <a:ea typeface="UD デジタル 教科書体 NP-R" panose="02020400000000000000" pitchFamily="18" charset="-128"/>
            </a:endParaRPr>
          </a:p>
        </p:txBody>
      </p:sp>
      <p:sp>
        <p:nvSpPr>
          <p:cNvPr id="20" name="正方形/長方形 19"/>
          <p:cNvSpPr/>
          <p:nvPr/>
        </p:nvSpPr>
        <p:spPr>
          <a:xfrm>
            <a:off x="132868" y="2819252"/>
            <a:ext cx="1985073" cy="356735"/>
          </a:xfrm>
          <a:prstGeom prst="rect">
            <a:avLst/>
          </a:prstGeom>
          <a:noFill/>
        </p:spPr>
        <p:txBody>
          <a:bodyPr wrap="square" lIns="96364" tIns="48182" rIns="96364" bIns="48182">
            <a:spAutoFit/>
          </a:bodyPr>
          <a:lstStyle/>
          <a:p>
            <a:pPr algn="ctr"/>
            <a:r>
              <a:rPr lang="ja-JP" altLang="en-US" sz="1686" b="1" dirty="0">
                <a:ln w="12700" cmpd="sng">
                  <a:solidFill>
                    <a:srgbClr val="92D050"/>
                  </a:solidFill>
                  <a:prstDash val="solid"/>
                </a:ln>
                <a:gradFill>
                  <a:gsLst>
                    <a:gs pos="0">
                      <a:schemeClr val="accent4"/>
                    </a:gs>
                    <a:gs pos="4000">
                      <a:srgbClr val="92D050"/>
                    </a:gs>
                    <a:gs pos="80000">
                      <a:schemeClr val="accent4">
                        <a:lumMod val="20000"/>
                        <a:lumOff val="80000"/>
                      </a:schemeClr>
                    </a:gs>
                  </a:gsLst>
                  <a:lin ang="5400000" scaled="0"/>
                </a:gradFill>
                <a:latin typeface="UD デジタル 教科書体 N-B" panose="02020700000000000000" pitchFamily="17" charset="-128"/>
                <a:ea typeface="UD デジタル 教科書体 N-B" panose="02020700000000000000" pitchFamily="17" charset="-128"/>
              </a:rPr>
              <a:t>立ち直り支援活動</a:t>
            </a:r>
          </a:p>
        </p:txBody>
      </p:sp>
      <p:sp>
        <p:nvSpPr>
          <p:cNvPr id="22" name="テキスト ボックス 21"/>
          <p:cNvSpPr txBox="1"/>
          <p:nvPr/>
        </p:nvSpPr>
        <p:spPr>
          <a:xfrm>
            <a:off x="381324" y="3710731"/>
            <a:ext cx="2959405" cy="707886"/>
          </a:xfrm>
          <a:prstGeom prst="rect">
            <a:avLst/>
          </a:prstGeom>
          <a:noFill/>
        </p:spPr>
        <p:txBody>
          <a:bodyPr wrap="square" rtlCol="0">
            <a:spAutoFit/>
          </a:bodyPr>
          <a:lstStyle/>
          <a:p>
            <a:pPr algn="just"/>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　第１回　</a:t>
            </a:r>
            <a:r>
              <a:rPr lang="en-US" altLang="ja-JP" sz="1000" dirty="0">
                <a:solidFill>
                  <a:srgbClr val="000000"/>
                </a:solidFill>
                <a:latin typeface="UD デジタル 教科書体 NP-R" panose="02020400000000000000" pitchFamily="18" charset="-128"/>
                <a:ea typeface="UD デジタル 教科書体 NP-R" panose="02020400000000000000" pitchFamily="18" charset="-128"/>
              </a:rPr>
              <a:t>6</a:t>
            </a:r>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月</a:t>
            </a:r>
            <a:r>
              <a:rPr lang="en-US" altLang="ja-JP" sz="1000" dirty="0">
                <a:solidFill>
                  <a:srgbClr val="000000"/>
                </a:solidFill>
                <a:latin typeface="UD デジタル 教科書体 NP-R" panose="02020400000000000000" pitchFamily="18" charset="-128"/>
                <a:ea typeface="UD デジタル 教科書体 NP-R" panose="02020400000000000000" pitchFamily="18" charset="-128"/>
              </a:rPr>
              <a:t>8</a:t>
            </a:r>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日（土曜日）［川西文化会館］</a:t>
            </a:r>
            <a:endParaRPr lang="en-US" altLang="ja-JP" sz="1000" dirty="0">
              <a:solidFill>
                <a:srgbClr val="000000"/>
              </a:solidFill>
              <a:latin typeface="UD デジタル 教科書体 NP-R" panose="02020400000000000000" pitchFamily="18" charset="-128"/>
              <a:ea typeface="UD デジタル 教科書体 NP-R" panose="02020400000000000000" pitchFamily="18" charset="-128"/>
            </a:endParaRPr>
          </a:p>
          <a:p>
            <a:pPr algn="just"/>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　コラージュ制作を通じた少年の居場所づくり「翼」に参加し、少年と触れあうとともに心も身体もリフレッシュしました。</a:t>
            </a:r>
            <a:endParaRPr lang="ja-JP" altLang="en-US" sz="1000" dirty="0">
              <a:latin typeface="UD デジタル 教科書体 NP-R" panose="02020400000000000000" pitchFamily="18" charset="-128"/>
              <a:ea typeface="UD デジタル 教科書体 NP-R" panose="02020400000000000000" pitchFamily="18" charset="-128"/>
            </a:endParaRPr>
          </a:p>
        </p:txBody>
      </p:sp>
      <p:sp>
        <p:nvSpPr>
          <p:cNvPr id="36" name="正方形/長方形 35"/>
          <p:cNvSpPr/>
          <p:nvPr/>
        </p:nvSpPr>
        <p:spPr>
          <a:xfrm>
            <a:off x="0" y="1075407"/>
            <a:ext cx="2524530" cy="370704"/>
          </a:xfrm>
          <a:prstGeom prst="rect">
            <a:avLst/>
          </a:prstGeom>
          <a:noFill/>
        </p:spPr>
        <p:txBody>
          <a:bodyPr wrap="square" lIns="96364" tIns="48182" rIns="96364" bIns="48182">
            <a:spAutoFit/>
          </a:bodyPr>
          <a:lstStyle/>
          <a:p>
            <a:pPr algn="ctr"/>
            <a:r>
              <a:rPr lang="ja-JP" altLang="en-US" sz="1686" b="1" dirty="0">
                <a:ln w="9525" cmpd="sng">
                  <a:solidFill>
                    <a:srgbClr val="92D050"/>
                  </a:solidFill>
                  <a:prstDash val="solid"/>
                </a:ln>
                <a:gradFill>
                  <a:gsLst>
                    <a:gs pos="0">
                      <a:schemeClr val="accent4"/>
                    </a:gs>
                    <a:gs pos="4000">
                      <a:srgbClr val="92D050"/>
                    </a:gs>
                    <a:gs pos="80000">
                      <a:schemeClr val="accent4">
                        <a:lumMod val="20000"/>
                        <a:lumOff val="80000"/>
                      </a:schemeClr>
                    </a:gs>
                  </a:gsLst>
                  <a:lin ang="5400000" scaled="0"/>
                </a:gradFill>
                <a:latin typeface="UD デジタル 教科書体 N-B" panose="02020700000000000000" pitchFamily="17" charset="-128"/>
                <a:ea typeface="UD デジタル 教科書体 N-B" panose="02020700000000000000" pitchFamily="17" charset="-128"/>
              </a:rPr>
              <a:t>登録証交付式・研修会</a:t>
            </a:r>
          </a:p>
        </p:txBody>
      </p:sp>
      <p:sp>
        <p:nvSpPr>
          <p:cNvPr id="38" name="テキスト ボックス 37"/>
          <p:cNvSpPr txBox="1"/>
          <p:nvPr/>
        </p:nvSpPr>
        <p:spPr>
          <a:xfrm>
            <a:off x="241464" y="9098921"/>
            <a:ext cx="6986447" cy="523220"/>
          </a:xfrm>
          <a:prstGeom prst="rect">
            <a:avLst/>
          </a:prstGeom>
          <a:noFill/>
        </p:spPr>
        <p:txBody>
          <a:bodyPr wrap="square" rtlCol="0">
            <a:spAutoFit/>
          </a:bodyPr>
          <a:lstStyle/>
          <a:p>
            <a:pPr algn="just"/>
            <a:r>
              <a:rPr lang="ja-JP" altLang="en-US" sz="900" dirty="0">
                <a:solidFill>
                  <a:srgbClr val="000000"/>
                </a:solidFill>
                <a:latin typeface="UD デジタル 教科書体 NP-R" panose="02020400000000000000" pitchFamily="18" charset="-128"/>
                <a:ea typeface="UD デジタル 教科書体 NP-R" panose="02020400000000000000" pitchFamily="18" charset="-128"/>
              </a:rPr>
              <a:t>　　　　　　　　　　　「新たに参加してくれた仲間と協力して、少年の心に寄り添った活動を行っていきたい。</a:t>
            </a:r>
            <a:r>
              <a:rPr lang="en-US" altLang="ja-JP" sz="900" dirty="0">
                <a:solidFill>
                  <a:srgbClr val="000000"/>
                </a:solidFill>
                <a:latin typeface="UD デジタル 教科書体 NP-R" panose="02020400000000000000" pitchFamily="18" charset="-128"/>
                <a:ea typeface="UD デジタル 教科書体 NP-R" panose="02020400000000000000" pitchFamily="18" charset="-128"/>
              </a:rPr>
              <a:t>｣</a:t>
            </a:r>
            <a:r>
              <a:rPr lang="ja-JP" altLang="en-US" sz="900" dirty="0">
                <a:solidFill>
                  <a:srgbClr val="000000"/>
                </a:solidFill>
                <a:latin typeface="UD デジタル 教科書体 NP-R" panose="02020400000000000000" pitchFamily="18" charset="-128"/>
                <a:ea typeface="UD デジタル 教科書体 NP-R" panose="02020400000000000000" pitchFamily="18" charset="-128"/>
              </a:rPr>
              <a:t>「子供と触れあえ楽しかった。子供が被害者にも加害者にもならないために啓発を続けていきたい。</a:t>
            </a:r>
            <a:r>
              <a:rPr lang="en-US" altLang="ja-JP" sz="900" dirty="0">
                <a:solidFill>
                  <a:srgbClr val="000000"/>
                </a:solidFill>
                <a:latin typeface="UD デジタル 教科書体 NP-R" panose="02020400000000000000" pitchFamily="18" charset="-128"/>
                <a:ea typeface="UD デジタル 教科書体 NP-R" panose="02020400000000000000" pitchFamily="18" charset="-128"/>
              </a:rPr>
              <a:t>｣</a:t>
            </a:r>
            <a:r>
              <a:rPr lang="ja-JP" altLang="en-US" sz="900" dirty="0">
                <a:solidFill>
                  <a:srgbClr val="000000"/>
                </a:solidFill>
                <a:latin typeface="UD デジタル 教科書体 NP-R" panose="02020400000000000000" pitchFamily="18" charset="-128"/>
                <a:ea typeface="UD デジタル 教科書体 NP-R" panose="02020400000000000000" pitchFamily="18" charset="-128"/>
              </a:rPr>
              <a:t>等と活動に対する意気込みや感想がありました。</a:t>
            </a:r>
            <a:endParaRPr lang="en-US" altLang="ja-JP" sz="900" dirty="0">
              <a:solidFill>
                <a:srgbClr val="000000"/>
              </a:solidFill>
              <a:latin typeface="UD デジタル 教科書体 NP-R" panose="02020400000000000000" pitchFamily="18" charset="-128"/>
              <a:ea typeface="UD デジタル 教科書体 NP-R" panose="02020400000000000000" pitchFamily="18" charset="-128"/>
            </a:endParaRPr>
          </a:p>
          <a:p>
            <a:pPr algn="just"/>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　</a:t>
            </a:r>
            <a:endParaRPr lang="en-US" altLang="ja-JP" sz="1000" dirty="0">
              <a:solidFill>
                <a:srgbClr val="000000"/>
              </a:solidFill>
              <a:latin typeface="UD デジタル 教科書体 NP-R" panose="02020400000000000000" pitchFamily="18" charset="-128"/>
              <a:ea typeface="UD デジタル 教科書体 NP-R" panose="02020400000000000000" pitchFamily="18" charset="-128"/>
            </a:endParaRPr>
          </a:p>
        </p:txBody>
      </p:sp>
      <p:sp>
        <p:nvSpPr>
          <p:cNvPr id="9" name="正方形/長方形 8"/>
          <p:cNvSpPr/>
          <p:nvPr/>
        </p:nvSpPr>
        <p:spPr>
          <a:xfrm>
            <a:off x="150729" y="9498422"/>
            <a:ext cx="7754950" cy="507831"/>
          </a:xfrm>
          <a:prstGeom prst="rect">
            <a:avLst/>
          </a:prstGeom>
        </p:spPr>
        <p:txBody>
          <a:bodyPr wrap="square">
            <a:spAutoFit/>
          </a:bodyPr>
          <a:lstStyle/>
          <a:p>
            <a:pPr algn="just"/>
            <a:r>
              <a:rPr lang="ja-JP" altLang="en-US" sz="1100" b="1" dirty="0">
                <a:solidFill>
                  <a:srgbClr val="000000"/>
                </a:solidFill>
                <a:latin typeface="UD デジタル 教科書体 NP-R" panose="02020400000000000000" pitchFamily="18" charset="-128"/>
                <a:ea typeface="UD デジタル 教科書体 NP-R" panose="02020400000000000000" pitchFamily="18" charset="-128"/>
              </a:rPr>
              <a:t>　今後も奈</a:t>
            </a:r>
            <a:r>
              <a:rPr lang="en-US" altLang="ja-JP" sz="1100" b="1" dirty="0">
                <a:solidFill>
                  <a:srgbClr val="000000"/>
                </a:solidFill>
                <a:latin typeface="UD デジタル 教科書体 NP-R" panose="02020400000000000000" pitchFamily="18" charset="-128"/>
                <a:ea typeface="UD デジタル 教科書体 NP-R" panose="02020400000000000000" pitchFamily="18" charset="-128"/>
              </a:rPr>
              <a:t>POLI</a:t>
            </a:r>
            <a:r>
              <a:rPr lang="ja-JP" altLang="en-US" sz="1100" b="1" dirty="0">
                <a:solidFill>
                  <a:srgbClr val="000000"/>
                </a:solidFill>
                <a:latin typeface="UD デジタル 教科書体 NP-R" panose="02020400000000000000" pitchFamily="18" charset="-128"/>
                <a:ea typeface="UD デジタル 教科書体 NP-R" panose="02020400000000000000" pitchFamily="18" charset="-128"/>
              </a:rPr>
              <a:t>は少年の健全育成のために活動を行っていきます</a:t>
            </a:r>
            <a:r>
              <a:rPr lang="en-US" altLang="ja-JP" sz="1100" b="1" dirty="0">
                <a:solidFill>
                  <a:srgbClr val="000000"/>
                </a:solidFill>
                <a:latin typeface="UD デジタル 教科書体 NP-R" panose="02020400000000000000" pitchFamily="18" charset="-128"/>
                <a:ea typeface="UD デジタル 教科書体 NP-R" panose="02020400000000000000" pitchFamily="18" charset="-128"/>
              </a:rPr>
              <a:t>!</a:t>
            </a:r>
            <a:r>
              <a:rPr lang="ja-JP" altLang="en-US" sz="1100" b="1" dirty="0">
                <a:solidFill>
                  <a:srgbClr val="000000"/>
                </a:solidFill>
                <a:latin typeface="UD デジタル 教科書体 NP-R" panose="02020400000000000000" pitchFamily="18" charset="-128"/>
                <a:ea typeface="UD デジタル 教科書体 NP-R" panose="02020400000000000000" pitchFamily="18" charset="-128"/>
              </a:rPr>
              <a:t>応援よろしくお願いします</a:t>
            </a:r>
            <a:r>
              <a:rPr lang="en-US" altLang="ja-JP" sz="1100" b="1" dirty="0">
                <a:solidFill>
                  <a:srgbClr val="000000"/>
                </a:solidFill>
                <a:latin typeface="UD デジタル 教科書体 NP-R" panose="02020400000000000000" pitchFamily="18" charset="-128"/>
                <a:ea typeface="UD デジタル 教科書体 NP-R" panose="02020400000000000000" pitchFamily="18" charset="-128"/>
              </a:rPr>
              <a:t>!!</a:t>
            </a:r>
          </a:p>
          <a:p>
            <a:pPr algn="just"/>
            <a:endParaRPr lang="en-US" altLang="ja-JP" sz="500" b="1" dirty="0">
              <a:solidFill>
                <a:srgbClr val="000000"/>
              </a:solidFill>
              <a:latin typeface="UD デジタル 教科書体 NP-R" panose="02020400000000000000" pitchFamily="18" charset="-128"/>
              <a:ea typeface="UD デジタル 教科書体 NP-R" panose="02020400000000000000" pitchFamily="18" charset="-128"/>
            </a:endParaRPr>
          </a:p>
          <a:p>
            <a:pPr algn="just"/>
            <a:r>
              <a:rPr lang="ja-JP" altLang="en-US" sz="1100" b="1" dirty="0">
                <a:solidFill>
                  <a:srgbClr val="000000"/>
                </a:solidFill>
                <a:latin typeface="UD デジタル 教科書体 NP-R" panose="02020400000000000000" pitchFamily="18" charset="-128"/>
                <a:ea typeface="UD デジタル 教科書体 NP-R" panose="02020400000000000000" pitchFamily="18" charset="-128"/>
              </a:rPr>
              <a:t>✿奈</a:t>
            </a:r>
            <a:r>
              <a:rPr lang="en-US" altLang="ja-JP" sz="1100" b="1" dirty="0">
                <a:solidFill>
                  <a:srgbClr val="000000"/>
                </a:solidFill>
                <a:latin typeface="UD デジタル 教科書体 NP-R" panose="02020400000000000000" pitchFamily="18" charset="-128"/>
                <a:ea typeface="UD デジタル 教科書体 NP-R" panose="02020400000000000000" pitchFamily="18" charset="-128"/>
              </a:rPr>
              <a:t>POLI</a:t>
            </a:r>
            <a:r>
              <a:rPr lang="ja-JP" altLang="en-US" sz="1100" b="1" dirty="0">
                <a:solidFill>
                  <a:srgbClr val="000000"/>
                </a:solidFill>
                <a:latin typeface="UD デジタル 教科書体 NP-R" panose="02020400000000000000" pitchFamily="18" charset="-128"/>
                <a:ea typeface="UD デジタル 教科書体 NP-R" panose="02020400000000000000" pitchFamily="18" charset="-128"/>
              </a:rPr>
              <a:t>のメンバーは年間を通して募集しています。興味のある方は下記連絡先までご連絡ください✿</a:t>
            </a:r>
            <a:endParaRPr lang="en-US" altLang="ja-JP" sz="1100" b="1" dirty="0">
              <a:solidFill>
                <a:srgbClr val="000000"/>
              </a:solidFill>
              <a:latin typeface="UD デジタル 教科書体 NP-R" panose="02020400000000000000" pitchFamily="18" charset="-128"/>
              <a:ea typeface="UD デジタル 教科書体 NP-R" panose="02020400000000000000" pitchFamily="18" charset="-128"/>
            </a:endParaRPr>
          </a:p>
        </p:txBody>
      </p:sp>
      <p:sp>
        <p:nvSpPr>
          <p:cNvPr id="39" name="角丸四角形 38"/>
          <p:cNvSpPr/>
          <p:nvPr/>
        </p:nvSpPr>
        <p:spPr>
          <a:xfrm>
            <a:off x="219830" y="9034899"/>
            <a:ext cx="1363104" cy="2384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r>
              <a:rPr kumimoji="1" lang="ja-JP" altLang="en-US" sz="900" dirty="0">
                <a:solidFill>
                  <a:schemeClr val="tx1"/>
                </a:solidFill>
                <a:latin typeface="UD デジタル 教科書体 NP-R" panose="02020400000000000000" pitchFamily="18" charset="-128"/>
                <a:ea typeface="UD デジタル 教科書体 NP-R" panose="02020400000000000000" pitchFamily="18" charset="-128"/>
              </a:rPr>
              <a:t>上半期の活動を通して</a:t>
            </a:r>
            <a:r>
              <a:rPr kumimoji="1" lang="en-US" altLang="ja-JP" sz="900" dirty="0">
                <a:solidFill>
                  <a:schemeClr val="tx1"/>
                </a:solidFill>
                <a:latin typeface="UD デジタル 教科書体 NP-R" panose="02020400000000000000" pitchFamily="18" charset="-128"/>
                <a:ea typeface="UD デジタル 教科書体 NP-R" panose="02020400000000000000" pitchFamily="18" charset="-128"/>
              </a:rPr>
              <a:t>…</a:t>
            </a:r>
            <a:endParaRPr kumimoji="1" lang="ja-JP" altLang="en-US" sz="9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35" name="正方形/長方形 34"/>
          <p:cNvSpPr/>
          <p:nvPr/>
        </p:nvSpPr>
        <p:spPr>
          <a:xfrm>
            <a:off x="150911" y="179636"/>
            <a:ext cx="7086357" cy="466637"/>
          </a:xfrm>
          <a:prstGeom prst="rect">
            <a:avLst/>
          </a:prstGeom>
          <a:noFill/>
          <a:ln>
            <a:noFill/>
          </a:ln>
        </p:spPr>
        <p:txBody>
          <a:bodyPr wrap="square" lIns="96364" tIns="48182" rIns="96364" bIns="48182">
            <a:spAutoFit/>
          </a:bodyPr>
          <a:lstStyle/>
          <a:p>
            <a:pPr algn="ctr"/>
            <a:r>
              <a:rPr lang="ja-JP" altLang="en-US" sz="2400" b="1" dirty="0">
                <a:ln w="12700">
                  <a:solidFill>
                    <a:srgbClr val="FF9900"/>
                  </a:solidFill>
                  <a:prstDash val="solid"/>
                </a:ln>
                <a:solidFill>
                  <a:srgbClr val="FFC000"/>
                </a:solidFill>
                <a:latin typeface="UD デジタル 教科書体 NP-R" panose="02020400000000000000" pitchFamily="18" charset="-128"/>
                <a:ea typeface="UD デジタル 教科書体 NP-R" panose="02020400000000000000" pitchFamily="18" charset="-128"/>
              </a:rPr>
              <a:t>少年</a:t>
            </a:r>
            <a:r>
              <a:rPr lang="ja-JP" altLang="en-US" sz="2400" b="1" spc="-500" dirty="0">
                <a:ln w="12700">
                  <a:solidFill>
                    <a:srgbClr val="FF9900"/>
                  </a:solidFill>
                  <a:prstDash val="solid"/>
                </a:ln>
                <a:solidFill>
                  <a:srgbClr val="FFC000"/>
                </a:solidFill>
                <a:latin typeface="UD デジタル 教科書体 NP-R" panose="02020400000000000000" pitchFamily="18" charset="-128"/>
                <a:ea typeface="UD デジタル 教科書体 NP-R" panose="02020400000000000000" pitchFamily="18" charset="-128"/>
              </a:rPr>
              <a:t>フォローズ</a:t>
            </a:r>
            <a:r>
              <a:rPr lang="ja-JP" altLang="en-US" sz="2400" b="1" dirty="0">
                <a:ln w="12700">
                  <a:solidFill>
                    <a:srgbClr val="FF9900"/>
                  </a:solidFill>
                  <a:prstDash val="solid"/>
                </a:ln>
                <a:solidFill>
                  <a:srgbClr val="FFC000"/>
                </a:solidFill>
                <a:latin typeface="UD デジタル 教科書体 NP-R" panose="02020400000000000000" pitchFamily="18" charset="-128"/>
                <a:ea typeface="UD デジタル 教科書体 NP-R" panose="02020400000000000000" pitchFamily="18" charset="-128"/>
              </a:rPr>
              <a:t>奈</a:t>
            </a:r>
            <a:r>
              <a:rPr lang="en-US" altLang="ja-JP" sz="2400" b="1" dirty="0">
                <a:ln w="12700">
                  <a:solidFill>
                    <a:srgbClr val="FF9900"/>
                  </a:solidFill>
                  <a:prstDash val="solid"/>
                </a:ln>
                <a:solidFill>
                  <a:srgbClr val="FFC000"/>
                </a:solidFill>
                <a:latin typeface="UD デジタル 教科書体 NP-R" panose="02020400000000000000" pitchFamily="18" charset="-128"/>
                <a:ea typeface="UD デジタル 教科書体 NP-R" panose="02020400000000000000" pitchFamily="18" charset="-128"/>
              </a:rPr>
              <a:t>POLI</a:t>
            </a:r>
            <a:r>
              <a:rPr lang="ja-JP" altLang="en-US" sz="2400" b="1" dirty="0">
                <a:ln w="12700">
                  <a:solidFill>
                    <a:srgbClr val="FF9900"/>
                  </a:solidFill>
                  <a:prstDash val="solid"/>
                </a:ln>
                <a:solidFill>
                  <a:srgbClr val="FFC000"/>
                </a:solidFill>
                <a:latin typeface="UD デジタル 教科書体 NP-R" panose="02020400000000000000" pitchFamily="18" charset="-128"/>
                <a:ea typeface="UD デジタル 教科書体 NP-R" panose="02020400000000000000" pitchFamily="18" charset="-128"/>
              </a:rPr>
              <a:t>令和</a:t>
            </a:r>
            <a:r>
              <a:rPr lang="en-US" altLang="ja-JP" sz="2400" b="1" dirty="0">
                <a:ln w="12700">
                  <a:solidFill>
                    <a:srgbClr val="FF9900"/>
                  </a:solidFill>
                  <a:prstDash val="solid"/>
                </a:ln>
                <a:solidFill>
                  <a:srgbClr val="FFC000"/>
                </a:solidFill>
                <a:latin typeface="UD デジタル 教科書体 NP-R" panose="02020400000000000000" pitchFamily="18" charset="-128"/>
                <a:ea typeface="UD デジタル 教科書体 NP-R" panose="02020400000000000000" pitchFamily="18" charset="-128"/>
              </a:rPr>
              <a:t>5</a:t>
            </a:r>
            <a:r>
              <a:rPr lang="ja-JP" altLang="en-US" sz="2400" b="1" dirty="0">
                <a:ln w="12700">
                  <a:solidFill>
                    <a:srgbClr val="FF9900"/>
                  </a:solidFill>
                  <a:prstDash val="solid"/>
                </a:ln>
                <a:solidFill>
                  <a:srgbClr val="FFC000"/>
                </a:solidFill>
                <a:latin typeface="UD デジタル 教科書体 NP-R" panose="02020400000000000000" pitchFamily="18" charset="-128"/>
                <a:ea typeface="UD デジタル 教科書体 NP-R" panose="02020400000000000000" pitchFamily="18" charset="-128"/>
              </a:rPr>
              <a:t>年度上半期の活動報告</a:t>
            </a:r>
          </a:p>
        </p:txBody>
      </p:sp>
      <p:sp>
        <p:nvSpPr>
          <p:cNvPr id="42" name="角丸四角形 41"/>
          <p:cNvSpPr/>
          <p:nvPr/>
        </p:nvSpPr>
        <p:spPr>
          <a:xfrm>
            <a:off x="150729" y="10046149"/>
            <a:ext cx="6917890" cy="282118"/>
          </a:xfrm>
          <a:prstGeom prst="roundRect">
            <a:avLst/>
          </a:prstGeom>
          <a:solidFill>
            <a:schemeClr val="accent4">
              <a:lumMod val="60000"/>
              <a:lumOff val="40000"/>
            </a:scheme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r"/>
            <a:r>
              <a:rPr kumimoji="1" lang="ja-JP" altLang="en-US" sz="1000" b="1" dirty="0">
                <a:solidFill>
                  <a:schemeClr val="tx1"/>
                </a:solidFill>
                <a:latin typeface="UD デジタル 教科書体 NP-R" panose="02020400000000000000" pitchFamily="18" charset="-128"/>
                <a:ea typeface="UD デジタル 教科書体 NP-R" panose="02020400000000000000" pitchFamily="18" charset="-128"/>
              </a:rPr>
              <a:t>奈良県警察本部生活安全部少年課　０７４２ー２３ー０１１０（内線３０７３～３０７５）</a:t>
            </a:r>
          </a:p>
        </p:txBody>
      </p:sp>
      <p:sp>
        <p:nvSpPr>
          <p:cNvPr id="40" name="角丸四角形 39"/>
          <p:cNvSpPr/>
          <p:nvPr/>
        </p:nvSpPr>
        <p:spPr>
          <a:xfrm>
            <a:off x="202679" y="9966484"/>
            <a:ext cx="1562043" cy="237885"/>
          </a:xfrm>
          <a:prstGeom prst="roundRect">
            <a:avLst/>
          </a:prstGeom>
          <a:solidFill>
            <a:schemeClr val="accent4">
              <a:lumMod val="40000"/>
              <a:lumOff val="60000"/>
            </a:scheme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r>
              <a:rPr kumimoji="1" lang="ja-JP" altLang="en-US" sz="1000" b="1" dirty="0">
                <a:solidFill>
                  <a:schemeClr val="tx1"/>
                </a:solidFill>
                <a:latin typeface="UD デジタル 教科書体 NP-R" panose="02020400000000000000" pitchFamily="18" charset="-128"/>
                <a:ea typeface="UD デジタル 教科書体 NP-R" panose="02020400000000000000" pitchFamily="18" charset="-128"/>
              </a:rPr>
              <a:t>✿問合せ先・申込み先✿</a:t>
            </a:r>
          </a:p>
        </p:txBody>
      </p:sp>
      <p:pic>
        <p:nvPicPr>
          <p:cNvPr id="13" name="図 12">
            <a:extLst>
              <a:ext uri="{FF2B5EF4-FFF2-40B4-BE49-F238E27FC236}">
                <a16:creationId xmlns:a16="http://schemas.microsoft.com/office/drawing/2014/main" id="{2BAAED4B-5F72-4EB3-B3B4-0C192C6C01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600" t="7892"/>
          <a:stretch/>
        </p:blipFill>
        <p:spPr>
          <a:xfrm>
            <a:off x="3608343" y="1134023"/>
            <a:ext cx="2240867" cy="1605808"/>
          </a:xfrm>
          <a:prstGeom prst="rect">
            <a:avLst/>
          </a:prstGeom>
        </p:spPr>
      </p:pic>
      <p:sp>
        <p:nvSpPr>
          <p:cNvPr id="44" name="正方形/長方形 43">
            <a:extLst>
              <a:ext uri="{FF2B5EF4-FFF2-40B4-BE49-F238E27FC236}">
                <a16:creationId xmlns:a16="http://schemas.microsoft.com/office/drawing/2014/main" id="{56DD23BC-1432-42D8-AF6B-E031E5D0DE5B}"/>
              </a:ext>
            </a:extLst>
          </p:cNvPr>
          <p:cNvSpPr/>
          <p:nvPr/>
        </p:nvSpPr>
        <p:spPr>
          <a:xfrm>
            <a:off x="281991" y="3094719"/>
            <a:ext cx="3746213" cy="356735"/>
          </a:xfrm>
          <a:prstGeom prst="rect">
            <a:avLst/>
          </a:prstGeom>
          <a:noFill/>
        </p:spPr>
        <p:txBody>
          <a:bodyPr wrap="square" lIns="96364" tIns="48182" rIns="96364" bIns="48182">
            <a:spAutoFit/>
          </a:bodyPr>
          <a:lstStyle/>
          <a:p>
            <a:pPr algn="ctr"/>
            <a:r>
              <a:rPr lang="ja-JP" altLang="en-US" sz="1686" b="1" dirty="0">
                <a:ln w="12700" cmpd="sng">
                  <a:solidFill>
                    <a:srgbClr val="92D050"/>
                  </a:solidFill>
                  <a:prstDash val="solid"/>
                </a:ln>
                <a:gradFill>
                  <a:gsLst>
                    <a:gs pos="0">
                      <a:schemeClr val="accent4"/>
                    </a:gs>
                    <a:gs pos="4000">
                      <a:srgbClr val="92D050"/>
                    </a:gs>
                    <a:gs pos="80000">
                      <a:schemeClr val="accent4">
                        <a:lumMod val="20000"/>
                        <a:lumOff val="80000"/>
                      </a:schemeClr>
                    </a:gs>
                  </a:gsLst>
                  <a:lin ang="5400000" scaled="0"/>
                </a:gradFill>
                <a:latin typeface="UD デジタル 教科書体 N-B" panose="02020700000000000000" pitchFamily="17" charset="-128"/>
                <a:ea typeface="UD デジタル 教科書体 N-B" panose="02020700000000000000" pitchFamily="17" charset="-128"/>
              </a:rPr>
              <a:t>①　少年の居場所づくり活動「翼」</a:t>
            </a:r>
          </a:p>
        </p:txBody>
      </p:sp>
      <p:sp>
        <p:nvSpPr>
          <p:cNvPr id="45" name="テキスト ボックス 44">
            <a:extLst>
              <a:ext uri="{FF2B5EF4-FFF2-40B4-BE49-F238E27FC236}">
                <a16:creationId xmlns:a16="http://schemas.microsoft.com/office/drawing/2014/main" id="{7C527DCE-BA89-4546-82A3-66F6FF9405C8}"/>
              </a:ext>
            </a:extLst>
          </p:cNvPr>
          <p:cNvSpPr txBox="1"/>
          <p:nvPr/>
        </p:nvSpPr>
        <p:spPr>
          <a:xfrm>
            <a:off x="3705507" y="3704759"/>
            <a:ext cx="3363112" cy="707886"/>
          </a:xfrm>
          <a:prstGeom prst="rect">
            <a:avLst/>
          </a:prstGeom>
          <a:noFill/>
        </p:spPr>
        <p:txBody>
          <a:bodyPr wrap="square" rtlCol="0">
            <a:spAutoFit/>
          </a:bodyPr>
          <a:lstStyle/>
          <a:p>
            <a:pPr algn="just"/>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　第２回「翼」８月</a:t>
            </a:r>
            <a:r>
              <a:rPr lang="en-US" altLang="ja-JP" sz="1000" dirty="0">
                <a:solidFill>
                  <a:srgbClr val="000000"/>
                </a:solidFill>
                <a:latin typeface="UD デジタル 教科書体 NP-R" panose="02020400000000000000" pitchFamily="18" charset="-128"/>
                <a:ea typeface="UD デジタル 教科書体 NP-R" panose="02020400000000000000" pitchFamily="18" charset="-128"/>
              </a:rPr>
              <a:t>18</a:t>
            </a:r>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日（土曜日）［川西文化会館］</a:t>
            </a:r>
            <a:endParaRPr lang="en-US" altLang="ja-JP" sz="1000" dirty="0">
              <a:solidFill>
                <a:srgbClr val="000000"/>
              </a:solidFill>
              <a:latin typeface="UD デジタル 教科書体 NP-R" panose="02020400000000000000" pitchFamily="18" charset="-128"/>
              <a:ea typeface="UD デジタル 教科書体 NP-R" panose="02020400000000000000" pitchFamily="18" charset="-128"/>
            </a:endParaRPr>
          </a:p>
          <a:p>
            <a:pPr algn="just"/>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　書道体験を通じた少年の居場所づくり「翼」に参加し、少年と触れあうとともに心も身体もリフレッシュしました。</a:t>
            </a:r>
            <a:endParaRPr lang="ja-JP" altLang="en-US" sz="1000" dirty="0">
              <a:latin typeface="UD デジタル 教科書体 NP-R" panose="02020400000000000000" pitchFamily="18" charset="-128"/>
              <a:ea typeface="UD デジタル 教科書体 NP-R" panose="02020400000000000000" pitchFamily="18" charset="-128"/>
            </a:endParaRPr>
          </a:p>
        </p:txBody>
      </p:sp>
      <p:sp>
        <p:nvSpPr>
          <p:cNvPr id="46" name="テキスト ボックス 45">
            <a:extLst>
              <a:ext uri="{FF2B5EF4-FFF2-40B4-BE49-F238E27FC236}">
                <a16:creationId xmlns:a16="http://schemas.microsoft.com/office/drawing/2014/main" id="{B2F0F884-31B6-400E-9515-0CDAC32503F7}"/>
              </a:ext>
            </a:extLst>
          </p:cNvPr>
          <p:cNvSpPr txBox="1"/>
          <p:nvPr/>
        </p:nvSpPr>
        <p:spPr>
          <a:xfrm>
            <a:off x="787555" y="3442149"/>
            <a:ext cx="6393225" cy="400110"/>
          </a:xfrm>
          <a:prstGeom prst="rect">
            <a:avLst/>
          </a:prstGeom>
          <a:noFill/>
        </p:spPr>
        <p:txBody>
          <a:bodyPr wrap="square" rtlCol="0">
            <a:spAutoFit/>
          </a:bodyPr>
          <a:lstStyle/>
          <a:p>
            <a:pPr algn="just"/>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　下記２回の体験活動を通じた「翼」に参加し、少年と触れあいました。</a:t>
            </a:r>
            <a:endParaRPr lang="en-US" altLang="ja-JP" sz="1000" dirty="0">
              <a:solidFill>
                <a:srgbClr val="000000"/>
              </a:solidFill>
              <a:latin typeface="UD デジタル 教科書体 NP-R" panose="02020400000000000000" pitchFamily="18" charset="-128"/>
              <a:ea typeface="UD デジタル 教科書体 NP-R" panose="02020400000000000000" pitchFamily="18" charset="-128"/>
            </a:endParaRPr>
          </a:p>
          <a:p>
            <a:pPr algn="just"/>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　心も身体もリフレッシュしました。</a:t>
            </a:r>
            <a:endParaRPr lang="ja-JP" altLang="en-US" sz="1000" dirty="0">
              <a:latin typeface="UD デジタル 教科書体 NP-R" panose="02020400000000000000" pitchFamily="18" charset="-128"/>
              <a:ea typeface="UD デジタル 教科書体 NP-R" panose="02020400000000000000" pitchFamily="18" charset="-128"/>
            </a:endParaRPr>
          </a:p>
        </p:txBody>
      </p:sp>
      <p:pic>
        <p:nvPicPr>
          <p:cNvPr id="16" name="図 15">
            <a:extLst>
              <a:ext uri="{FF2B5EF4-FFF2-40B4-BE49-F238E27FC236}">
                <a16:creationId xmlns:a16="http://schemas.microsoft.com/office/drawing/2014/main" id="{51CE7E38-A189-44BE-AB17-741CB6B6C6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4480" y="995956"/>
            <a:ext cx="1262788" cy="947091"/>
          </a:xfrm>
          <a:prstGeom prst="flowChartConnector">
            <a:avLst/>
          </a:prstGeom>
        </p:spPr>
      </p:pic>
      <p:pic>
        <p:nvPicPr>
          <p:cNvPr id="15" name="図 14">
            <a:extLst>
              <a:ext uri="{FF2B5EF4-FFF2-40B4-BE49-F238E27FC236}">
                <a16:creationId xmlns:a16="http://schemas.microsoft.com/office/drawing/2014/main" id="{D159A008-0BED-477F-A068-27F4282D713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 t="14957" r="2374" b="3251"/>
          <a:stretch/>
        </p:blipFill>
        <p:spPr>
          <a:xfrm>
            <a:off x="5469084" y="1982833"/>
            <a:ext cx="1837698" cy="1147717"/>
          </a:xfrm>
          <a:prstGeom prst="ellipse">
            <a:avLst/>
          </a:prstGeom>
        </p:spPr>
      </p:pic>
    </p:spTree>
    <p:extLst>
      <p:ext uri="{BB962C8B-B14F-4D97-AF65-F5344CB8AC3E}">
        <p14:creationId xmlns:p14="http://schemas.microsoft.com/office/powerpoint/2010/main" val="3420171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角丸四角形 40"/>
          <p:cNvSpPr/>
          <p:nvPr/>
        </p:nvSpPr>
        <p:spPr>
          <a:xfrm>
            <a:off x="150911" y="147867"/>
            <a:ext cx="7097713" cy="485489"/>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82148" y="9107160"/>
            <a:ext cx="6998632" cy="37223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58175">
            <a:off x="2244579" y="2522439"/>
            <a:ext cx="1600457" cy="1200344"/>
          </a:xfrm>
          <a:prstGeom prst="rect">
            <a:avLst/>
          </a:prstGeom>
          <a:ln>
            <a:noFill/>
          </a:ln>
          <a:effectLst>
            <a:softEdge rad="112500"/>
          </a:effectLst>
        </p:spPr>
      </p:pic>
      <p:sp>
        <p:nvSpPr>
          <p:cNvPr id="5" name="テキスト ボックス 4"/>
          <p:cNvSpPr txBox="1"/>
          <p:nvPr/>
        </p:nvSpPr>
        <p:spPr>
          <a:xfrm>
            <a:off x="162268" y="612065"/>
            <a:ext cx="7128122" cy="430887"/>
          </a:xfrm>
          <a:prstGeom prst="rect">
            <a:avLst/>
          </a:prstGeom>
          <a:noFill/>
        </p:spPr>
        <p:txBody>
          <a:bodyPr wrap="square" rtlCol="0">
            <a:spAutoFit/>
          </a:bodyPr>
          <a:lstStyle/>
          <a:p>
            <a:r>
              <a:rPr lang="ja-JP" altLang="en-US" sz="1100" dirty="0">
                <a:latin typeface="UD デジタル 教科書体 NP-R" panose="02020400000000000000" pitchFamily="18" charset="-128"/>
                <a:ea typeface="UD デジタル 教科書体 NP-R" panose="02020400000000000000" pitchFamily="18" charset="-128"/>
              </a:rPr>
              <a:t>　令和</a:t>
            </a:r>
            <a:r>
              <a:rPr lang="en-US" altLang="ja-JP" sz="1100" dirty="0">
                <a:latin typeface="UD デジタル 教科書体 NP-R" panose="02020400000000000000" pitchFamily="18" charset="-128"/>
                <a:ea typeface="UD デジタル 教科書体 NP-R" panose="02020400000000000000" pitchFamily="18" charset="-128"/>
              </a:rPr>
              <a:t>5</a:t>
            </a:r>
            <a:r>
              <a:rPr lang="ja-JP" altLang="en-US" sz="1100" dirty="0">
                <a:latin typeface="UD デジタル 教科書体 NP-R" panose="02020400000000000000" pitchFamily="18" charset="-128"/>
                <a:ea typeface="UD デジタル 教科書体 NP-R" panose="02020400000000000000" pitchFamily="18" charset="-128"/>
              </a:rPr>
              <a:t>年度上半期、総勢</a:t>
            </a:r>
            <a:r>
              <a:rPr lang="en-US" altLang="ja-JP" sz="1100" dirty="0">
                <a:latin typeface="UD デジタル 教科書体 NP-R" panose="02020400000000000000" pitchFamily="18" charset="-128"/>
                <a:ea typeface="UD デジタル 教科書体 NP-R" panose="02020400000000000000" pitchFamily="18" charset="-128"/>
              </a:rPr>
              <a:t>15</a:t>
            </a:r>
            <a:r>
              <a:rPr lang="ja-JP" altLang="en-US" sz="1100" dirty="0">
                <a:latin typeface="UD デジタル 教科書体 NP-R" panose="02020400000000000000" pitchFamily="18" charset="-128"/>
                <a:ea typeface="UD デジタル 教科書体 NP-R" panose="02020400000000000000" pitchFamily="18" charset="-128"/>
              </a:rPr>
              <a:t>大学等</a:t>
            </a:r>
            <a:r>
              <a:rPr lang="en-US" altLang="ja-JP" sz="1100" dirty="0">
                <a:latin typeface="UD デジタル 教科書体 NP-R" panose="02020400000000000000" pitchFamily="18" charset="-128"/>
                <a:ea typeface="UD デジタル 教科書体 NP-R" panose="02020400000000000000" pitchFamily="18" charset="-128"/>
              </a:rPr>
              <a:t>40</a:t>
            </a:r>
            <a:r>
              <a:rPr lang="ja-JP" altLang="en-US" sz="1100" dirty="0">
                <a:latin typeface="UD デジタル 教科書体 NP-R" panose="02020400000000000000" pitchFamily="18" charset="-128"/>
                <a:ea typeface="UD デジタル 教科書体 NP-R" panose="02020400000000000000" pitchFamily="18" charset="-128"/>
              </a:rPr>
              <a:t>名の少年フォローズ奈</a:t>
            </a:r>
            <a:r>
              <a:rPr lang="en-US" altLang="ja-JP" sz="1100" dirty="0">
                <a:latin typeface="UD デジタル 教科書体 NP-R" panose="02020400000000000000" pitchFamily="18" charset="-128"/>
                <a:ea typeface="UD デジタル 教科書体 NP-R" panose="02020400000000000000" pitchFamily="18" charset="-128"/>
              </a:rPr>
              <a:t>POLI</a:t>
            </a:r>
            <a:r>
              <a:rPr lang="ja-JP" altLang="en-US" sz="1100" dirty="0">
                <a:latin typeface="UD デジタル 教科書体 NP-R" panose="02020400000000000000" pitchFamily="18" charset="-128"/>
                <a:ea typeface="UD デジタル 教科書体 NP-R" panose="02020400000000000000" pitchFamily="18" charset="-128"/>
              </a:rPr>
              <a:t>（以下、奈</a:t>
            </a:r>
            <a:r>
              <a:rPr lang="en-US" altLang="ja-JP" sz="1100" dirty="0">
                <a:latin typeface="UD デジタル 教科書体 NP-R" panose="02020400000000000000" pitchFamily="18" charset="-128"/>
                <a:ea typeface="UD デジタル 教科書体 NP-R" panose="02020400000000000000" pitchFamily="18" charset="-128"/>
              </a:rPr>
              <a:t>POLI</a:t>
            </a:r>
            <a:r>
              <a:rPr lang="ja-JP" altLang="en-US" sz="1100" dirty="0">
                <a:latin typeface="UD デジタル 教科書体 NP-R" panose="02020400000000000000" pitchFamily="18" charset="-128"/>
                <a:ea typeface="UD デジタル 教科書体 NP-R" panose="02020400000000000000" pitchFamily="18" charset="-128"/>
              </a:rPr>
              <a:t>）が、広報啓発活動や少年の立ち直り支援活動等を行いました。</a:t>
            </a:r>
          </a:p>
        </p:txBody>
      </p:sp>
      <p:sp>
        <p:nvSpPr>
          <p:cNvPr id="7" name="テキスト ボックス 6"/>
          <p:cNvSpPr txBox="1"/>
          <p:nvPr/>
        </p:nvSpPr>
        <p:spPr>
          <a:xfrm>
            <a:off x="250854" y="1300655"/>
            <a:ext cx="3475475" cy="1323439"/>
          </a:xfrm>
          <a:prstGeom prst="rect">
            <a:avLst/>
          </a:prstGeom>
          <a:noFill/>
        </p:spPr>
        <p:txBody>
          <a:bodyPr wrap="square" rtlCol="0">
            <a:spAutoFit/>
          </a:bodyPr>
          <a:lstStyle/>
          <a:p>
            <a:pPr algn="just"/>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　</a:t>
            </a:r>
            <a:r>
              <a:rPr lang="en-US" altLang="ja-JP" sz="1000" dirty="0">
                <a:solidFill>
                  <a:srgbClr val="000000"/>
                </a:solidFill>
                <a:latin typeface="UD デジタル 教科書体 NP-R" panose="02020400000000000000" pitchFamily="18" charset="-128"/>
                <a:ea typeface="UD デジタル 教科書体 NP-R" panose="02020400000000000000" pitchFamily="18" charset="-128"/>
              </a:rPr>
              <a:t>5</a:t>
            </a:r>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月</a:t>
            </a:r>
            <a:r>
              <a:rPr lang="en-US" altLang="ja-JP" sz="1000" dirty="0">
                <a:solidFill>
                  <a:srgbClr val="000000"/>
                </a:solidFill>
                <a:latin typeface="UD デジタル 教科書体 NP-R" panose="02020400000000000000" pitchFamily="18" charset="-128"/>
                <a:ea typeface="UD デジタル 教科書体 NP-R" panose="02020400000000000000" pitchFamily="18" charset="-128"/>
              </a:rPr>
              <a:t>21</a:t>
            </a:r>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日（日曜日）［県警察本部］</a:t>
            </a:r>
          </a:p>
          <a:p>
            <a:pPr algn="just"/>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　前半は少年課長から一人ひとりに奈</a:t>
            </a:r>
            <a:r>
              <a:rPr lang="en-US" altLang="ja-JP" sz="1000" dirty="0">
                <a:solidFill>
                  <a:srgbClr val="000000"/>
                </a:solidFill>
                <a:latin typeface="UD デジタル 教科書体 NP-R" panose="02020400000000000000" pitchFamily="18" charset="-128"/>
                <a:ea typeface="UD デジタル 教科書体 NP-R" panose="02020400000000000000" pitchFamily="18" charset="-128"/>
              </a:rPr>
              <a:t>POLI</a:t>
            </a:r>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登録証の交付を受け、少年非行概況等の講義を受講。</a:t>
            </a:r>
          </a:p>
          <a:p>
            <a:pPr algn="just"/>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　後半は、奈</a:t>
            </a:r>
            <a:r>
              <a:rPr lang="en-US" altLang="ja-JP" sz="1000" dirty="0">
                <a:solidFill>
                  <a:srgbClr val="000000"/>
                </a:solidFill>
                <a:latin typeface="UD デジタル 教科書体 NP-R" panose="02020400000000000000" pitchFamily="18" charset="-128"/>
                <a:ea typeface="UD デジタル 教科書体 NP-R" panose="02020400000000000000" pitchFamily="18" charset="-128"/>
              </a:rPr>
              <a:t>POLI</a:t>
            </a:r>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の今年度の活動に向け、グループワークを通し、少年をアルバイト感覚で犯罪に加担させないためのキャッチフレーズ「うまい話には毒がある　満足は一瞬、後悔は一生！闇バイトに気をつけて！」を決定しました。</a:t>
            </a:r>
            <a:endParaRPr lang="ja-JP" altLang="en-US" sz="1000" dirty="0">
              <a:latin typeface="UD デジタル 教科書体 NP-R" panose="02020400000000000000" pitchFamily="18" charset="-128"/>
              <a:ea typeface="UD デジタル 教科書体 NP-R" panose="02020400000000000000" pitchFamily="18" charset="-128"/>
            </a:endParaRPr>
          </a:p>
        </p:txBody>
      </p:sp>
      <p:sp>
        <p:nvSpPr>
          <p:cNvPr id="11" name="正方形/長方形 10"/>
          <p:cNvSpPr/>
          <p:nvPr/>
        </p:nvSpPr>
        <p:spPr>
          <a:xfrm>
            <a:off x="420671" y="6493688"/>
            <a:ext cx="1541368" cy="356735"/>
          </a:xfrm>
          <a:prstGeom prst="rect">
            <a:avLst/>
          </a:prstGeom>
          <a:noFill/>
        </p:spPr>
        <p:txBody>
          <a:bodyPr wrap="square" lIns="96364" tIns="48182" rIns="96364" bIns="48182">
            <a:spAutoFit/>
          </a:bodyPr>
          <a:lstStyle/>
          <a:p>
            <a:pPr algn="ctr"/>
            <a:r>
              <a:rPr lang="ja-JP" altLang="en-US" sz="1686" b="1" dirty="0">
                <a:ln w="12700" cmpd="sng">
                  <a:solidFill>
                    <a:srgbClr val="92D050"/>
                  </a:solidFill>
                  <a:prstDash val="solid"/>
                </a:ln>
                <a:gradFill>
                  <a:gsLst>
                    <a:gs pos="0">
                      <a:schemeClr val="accent4"/>
                    </a:gs>
                    <a:gs pos="4000">
                      <a:srgbClr val="92D050"/>
                    </a:gs>
                    <a:gs pos="80000">
                      <a:schemeClr val="accent4">
                        <a:lumMod val="20000"/>
                        <a:lumOff val="80000"/>
                      </a:schemeClr>
                    </a:gs>
                  </a:gsLst>
                  <a:lin ang="5400000" scaled="0"/>
                </a:gradFill>
                <a:latin typeface="UD デジタル 教科書体 NP-R" panose="02020400000000000000" pitchFamily="18" charset="-128"/>
                <a:ea typeface="UD デジタル 教科書体 NP-R" panose="02020400000000000000" pitchFamily="18" charset="-128"/>
              </a:rPr>
              <a:t>広報啓発活動</a:t>
            </a:r>
          </a:p>
        </p:txBody>
      </p:sp>
      <p:sp>
        <p:nvSpPr>
          <p:cNvPr id="12" name="テキスト ボックス 11"/>
          <p:cNvSpPr txBox="1"/>
          <p:nvPr/>
        </p:nvSpPr>
        <p:spPr>
          <a:xfrm>
            <a:off x="359088" y="6760292"/>
            <a:ext cx="3599256" cy="254557"/>
          </a:xfrm>
          <a:prstGeom prst="rect">
            <a:avLst/>
          </a:prstGeom>
          <a:noFill/>
        </p:spPr>
        <p:txBody>
          <a:bodyPr wrap="square" rtlCol="0">
            <a:spAutoFit/>
          </a:bodyPr>
          <a:lstStyle/>
          <a:p>
            <a:pPr algn="just"/>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　各警察署主催の各種広報啓発活動に参加しました。</a:t>
            </a:r>
            <a:endParaRPr lang="ja-JP" altLang="en-US" sz="1000" dirty="0">
              <a:latin typeface="UD デジタル 教科書体 NP-R" panose="02020400000000000000" pitchFamily="18" charset="-128"/>
              <a:ea typeface="UD デジタル 教科書体 NP-R" panose="02020400000000000000" pitchFamily="18" charset="-128"/>
            </a:endParaRPr>
          </a:p>
        </p:txBody>
      </p:sp>
      <p:sp>
        <p:nvSpPr>
          <p:cNvPr id="14" name="テキスト ボックス 13"/>
          <p:cNvSpPr txBox="1"/>
          <p:nvPr/>
        </p:nvSpPr>
        <p:spPr>
          <a:xfrm>
            <a:off x="322573" y="8439992"/>
            <a:ext cx="4013978" cy="553998"/>
          </a:xfrm>
          <a:prstGeom prst="rect">
            <a:avLst/>
          </a:prstGeom>
          <a:noFill/>
        </p:spPr>
        <p:txBody>
          <a:bodyPr wrap="square" rtlCol="0">
            <a:spAutoFit/>
          </a:bodyPr>
          <a:lstStyle/>
          <a:p>
            <a:pPr algn="just"/>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　</a:t>
            </a:r>
            <a:r>
              <a:rPr lang="en-US" altLang="ja-JP" sz="1000" dirty="0">
                <a:solidFill>
                  <a:srgbClr val="000000"/>
                </a:solidFill>
                <a:latin typeface="UD デジタル 教科書体 NP-R" panose="02020400000000000000" pitchFamily="18" charset="-128"/>
                <a:ea typeface="UD デジタル 教科書体 NP-R" panose="02020400000000000000" pitchFamily="18" charset="-128"/>
              </a:rPr>
              <a:t>7</a:t>
            </a:r>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月</a:t>
            </a:r>
            <a:r>
              <a:rPr lang="en-US" altLang="ja-JP" sz="1000" dirty="0">
                <a:solidFill>
                  <a:srgbClr val="000000"/>
                </a:solidFill>
                <a:latin typeface="UD デジタル 教科書体 NP-R" panose="02020400000000000000" pitchFamily="18" charset="-128"/>
                <a:ea typeface="UD デジタル 教科書体 NP-R" panose="02020400000000000000" pitchFamily="18" charset="-128"/>
              </a:rPr>
              <a:t>2</a:t>
            </a:r>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日（日曜日）［いかるがホール］</a:t>
            </a:r>
            <a:endParaRPr lang="en-US" altLang="ja-JP" sz="1000" dirty="0">
              <a:solidFill>
                <a:srgbClr val="000000"/>
              </a:solidFill>
              <a:latin typeface="UD デジタル 教科書体 NP-R" panose="02020400000000000000" pitchFamily="18" charset="-128"/>
              <a:ea typeface="UD デジタル 教科書体 NP-R" panose="02020400000000000000" pitchFamily="18" charset="-128"/>
            </a:endParaRPr>
          </a:p>
          <a:p>
            <a:pPr algn="just"/>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　少年補導員を対象とした研修会の運営支援をしました。舞台で奈</a:t>
            </a:r>
            <a:r>
              <a:rPr lang="en-US" altLang="ja-JP" sz="1000" dirty="0">
                <a:solidFill>
                  <a:srgbClr val="000000"/>
                </a:solidFill>
                <a:latin typeface="UD デジタル 教科書体 NP-R" panose="02020400000000000000" pitchFamily="18" charset="-128"/>
                <a:ea typeface="UD デジタル 教科書体 NP-R" panose="02020400000000000000" pitchFamily="18" charset="-128"/>
              </a:rPr>
              <a:t>POLI</a:t>
            </a:r>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の紹介もあり、奈</a:t>
            </a:r>
            <a:r>
              <a:rPr lang="en-US" altLang="ja-JP" sz="1000" dirty="0">
                <a:solidFill>
                  <a:srgbClr val="000000"/>
                </a:solidFill>
                <a:latin typeface="UD デジタル 教科書体 NP-R" panose="02020400000000000000" pitchFamily="18" charset="-128"/>
                <a:ea typeface="UD デジタル 教科書体 NP-R" panose="02020400000000000000" pitchFamily="18" charset="-128"/>
              </a:rPr>
              <a:t>POLI</a:t>
            </a:r>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を知ってもらう良い機会になりました。</a:t>
            </a:r>
            <a:endParaRPr lang="en-US" altLang="ja-JP" sz="1000" dirty="0">
              <a:solidFill>
                <a:srgbClr val="000000"/>
              </a:solidFill>
              <a:latin typeface="UD デジタル 教科書体 NP-R" panose="02020400000000000000" pitchFamily="18" charset="-128"/>
              <a:ea typeface="UD デジタル 教科書体 NP-R" panose="02020400000000000000" pitchFamily="18" charset="-128"/>
            </a:endParaRPr>
          </a:p>
        </p:txBody>
      </p:sp>
      <p:pic>
        <p:nvPicPr>
          <p:cNvPr id="18" name="図 17"/>
          <p:cNvPicPr>
            <a:picLocks noChangeAspect="1"/>
          </p:cNvPicPr>
          <p:nvPr/>
        </p:nvPicPr>
        <p:blipFill rotWithShape="1">
          <a:blip r:embed="rId3" cstate="print">
            <a:extLst>
              <a:ext uri="{28A0092B-C50C-407E-A947-70E740481C1C}">
                <a14:useLocalDpi xmlns:a14="http://schemas.microsoft.com/office/drawing/2010/main" val="0"/>
              </a:ext>
            </a:extLst>
          </a:blip>
          <a:srcRect l="1" t="4898" r="12144"/>
          <a:stretch/>
        </p:blipFill>
        <p:spPr>
          <a:xfrm>
            <a:off x="345366" y="2561192"/>
            <a:ext cx="1997784" cy="1554514"/>
          </a:xfrm>
          <a:prstGeom prst="rect">
            <a:avLst/>
          </a:prstGeom>
          <a:solidFill>
            <a:srgbClr val="FFFFFF">
              <a:shade val="85000"/>
            </a:srgbClr>
          </a:solidFill>
          <a:ln w="101600" cap="rnd">
            <a:solidFill>
              <a:schemeClr val="bg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0" name="正方形/長方形 19"/>
          <p:cNvSpPr/>
          <p:nvPr/>
        </p:nvSpPr>
        <p:spPr>
          <a:xfrm>
            <a:off x="4196540" y="1072627"/>
            <a:ext cx="1985073" cy="356735"/>
          </a:xfrm>
          <a:prstGeom prst="rect">
            <a:avLst/>
          </a:prstGeom>
          <a:noFill/>
        </p:spPr>
        <p:txBody>
          <a:bodyPr wrap="square" lIns="96364" tIns="48182" rIns="96364" bIns="48182">
            <a:spAutoFit/>
          </a:bodyPr>
          <a:lstStyle/>
          <a:p>
            <a:pPr algn="ctr"/>
            <a:r>
              <a:rPr lang="ja-JP" altLang="en-US" sz="1686" b="1" dirty="0">
                <a:ln w="12700" cmpd="sng">
                  <a:solidFill>
                    <a:srgbClr val="92D050"/>
                  </a:solidFill>
                  <a:prstDash val="solid"/>
                </a:ln>
                <a:gradFill>
                  <a:gsLst>
                    <a:gs pos="0">
                      <a:schemeClr val="accent4"/>
                    </a:gs>
                    <a:gs pos="4000">
                      <a:srgbClr val="92D050"/>
                    </a:gs>
                    <a:gs pos="80000">
                      <a:schemeClr val="accent4">
                        <a:lumMod val="20000"/>
                        <a:lumOff val="80000"/>
                      </a:schemeClr>
                    </a:gs>
                  </a:gsLst>
                  <a:lin ang="5400000" scaled="0"/>
                </a:gradFill>
                <a:latin typeface="UD デジタル 教科書体 NP-R" panose="02020400000000000000" pitchFamily="18" charset="-128"/>
                <a:ea typeface="UD デジタル 教科書体 NP-R" panose="02020400000000000000" pitchFamily="18" charset="-128"/>
              </a:rPr>
              <a:t>立ち直り支援活動</a:t>
            </a:r>
          </a:p>
        </p:txBody>
      </p:sp>
      <p:pic>
        <p:nvPicPr>
          <p:cNvPr id="21" name="図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9484" y="2024948"/>
            <a:ext cx="2178919" cy="1634189"/>
          </a:xfrm>
          <a:prstGeom prst="rect">
            <a:avLst/>
          </a:prstGeom>
          <a:ln>
            <a:noFill/>
          </a:ln>
          <a:effectLst>
            <a:softEdge rad="112500"/>
          </a:effectLst>
        </p:spPr>
      </p:pic>
      <p:sp>
        <p:nvSpPr>
          <p:cNvPr id="22" name="テキスト ボックス 21"/>
          <p:cNvSpPr txBox="1"/>
          <p:nvPr/>
        </p:nvSpPr>
        <p:spPr>
          <a:xfrm>
            <a:off x="4196540" y="1347554"/>
            <a:ext cx="2984240" cy="707886"/>
          </a:xfrm>
          <a:prstGeom prst="rect">
            <a:avLst/>
          </a:prstGeom>
          <a:noFill/>
        </p:spPr>
        <p:txBody>
          <a:bodyPr wrap="square" rtlCol="0">
            <a:spAutoFit/>
          </a:bodyPr>
          <a:lstStyle/>
          <a:p>
            <a:pPr algn="just"/>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　</a:t>
            </a:r>
            <a:r>
              <a:rPr lang="en-US" altLang="ja-JP" sz="1000" dirty="0">
                <a:solidFill>
                  <a:srgbClr val="000000"/>
                </a:solidFill>
                <a:latin typeface="UD デジタル 教科書体 NP-R" panose="02020400000000000000" pitchFamily="18" charset="-128"/>
                <a:ea typeface="UD デジタル 教科書体 NP-R" panose="02020400000000000000" pitchFamily="18" charset="-128"/>
              </a:rPr>
              <a:t>6</a:t>
            </a:r>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月</a:t>
            </a:r>
            <a:r>
              <a:rPr lang="en-US" altLang="ja-JP" sz="1000" dirty="0">
                <a:solidFill>
                  <a:srgbClr val="000000"/>
                </a:solidFill>
                <a:latin typeface="UD デジタル 教科書体 NP-R" panose="02020400000000000000" pitchFamily="18" charset="-128"/>
                <a:ea typeface="UD デジタル 教科書体 NP-R" panose="02020400000000000000" pitchFamily="18" charset="-128"/>
              </a:rPr>
              <a:t>8</a:t>
            </a:r>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日（土曜日）［川西文化会館］</a:t>
            </a:r>
            <a:endParaRPr lang="en-US" altLang="ja-JP" sz="1000" dirty="0">
              <a:solidFill>
                <a:srgbClr val="000000"/>
              </a:solidFill>
              <a:latin typeface="UD デジタル 教科書体 NP-R" panose="02020400000000000000" pitchFamily="18" charset="-128"/>
              <a:ea typeface="UD デジタル 教科書体 NP-R" panose="02020400000000000000" pitchFamily="18" charset="-128"/>
            </a:endParaRPr>
          </a:p>
          <a:p>
            <a:pPr algn="just"/>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　体験を通じた少年の居場所づくり「翼」に参加し、少年と触れあうとともに心も身体もリフレッシュしました。</a:t>
            </a:r>
            <a:endParaRPr lang="ja-JP" altLang="en-US" sz="1000" dirty="0">
              <a:latin typeface="UD デジタル 教科書体 NP-R" panose="02020400000000000000" pitchFamily="18" charset="-128"/>
              <a:ea typeface="UD デジタル 教科書体 NP-R" panose="02020400000000000000" pitchFamily="18" charset="-128"/>
            </a:endParaRPr>
          </a:p>
        </p:txBody>
      </p:sp>
      <p:sp>
        <p:nvSpPr>
          <p:cNvPr id="23" name="正方形/長方形 22"/>
          <p:cNvSpPr/>
          <p:nvPr/>
        </p:nvSpPr>
        <p:spPr>
          <a:xfrm>
            <a:off x="345366" y="3822518"/>
            <a:ext cx="1541368" cy="370704"/>
          </a:xfrm>
          <a:prstGeom prst="rect">
            <a:avLst/>
          </a:prstGeom>
          <a:noFill/>
        </p:spPr>
        <p:txBody>
          <a:bodyPr wrap="square" lIns="96364" tIns="48182" rIns="96364" bIns="48182">
            <a:spAutoFit/>
          </a:bodyPr>
          <a:lstStyle/>
          <a:p>
            <a:pPr algn="ctr"/>
            <a:r>
              <a:rPr lang="ja-JP" altLang="en-US" sz="1686" b="1" dirty="0">
                <a:ln w="12700" cmpd="sng">
                  <a:solidFill>
                    <a:srgbClr val="92D050"/>
                  </a:solidFill>
                  <a:prstDash val="solid"/>
                </a:ln>
                <a:gradFill>
                  <a:gsLst>
                    <a:gs pos="0">
                      <a:schemeClr val="accent4"/>
                    </a:gs>
                    <a:gs pos="4000">
                      <a:srgbClr val="92D050"/>
                    </a:gs>
                    <a:gs pos="80000">
                      <a:schemeClr val="accent4">
                        <a:lumMod val="20000"/>
                        <a:lumOff val="80000"/>
                      </a:schemeClr>
                    </a:gs>
                  </a:gsLst>
                  <a:lin ang="5400000" scaled="0"/>
                </a:gradFill>
                <a:latin typeface="UD デジタル 教科書体 NP-R" panose="02020400000000000000" pitchFamily="18" charset="-128"/>
                <a:ea typeface="UD デジタル 教科書体 NP-R" panose="02020400000000000000" pitchFamily="18" charset="-128"/>
              </a:rPr>
              <a:t>第</a:t>
            </a:r>
            <a:r>
              <a:rPr lang="en-US" altLang="ja-JP" sz="1686" b="1" dirty="0">
                <a:ln w="12700" cmpd="sng">
                  <a:solidFill>
                    <a:srgbClr val="92D050"/>
                  </a:solidFill>
                  <a:prstDash val="solid"/>
                </a:ln>
                <a:gradFill>
                  <a:gsLst>
                    <a:gs pos="0">
                      <a:schemeClr val="accent4"/>
                    </a:gs>
                    <a:gs pos="4000">
                      <a:srgbClr val="92D050"/>
                    </a:gs>
                    <a:gs pos="80000">
                      <a:schemeClr val="accent4">
                        <a:lumMod val="20000"/>
                        <a:lumOff val="80000"/>
                      </a:schemeClr>
                    </a:gs>
                  </a:gsLst>
                  <a:lin ang="5400000" scaled="0"/>
                </a:gradFill>
                <a:latin typeface="UD デジタル 教科書体 NP-R" panose="02020400000000000000" pitchFamily="18" charset="-128"/>
                <a:ea typeface="UD デジタル 教科書体 NP-R" panose="02020400000000000000" pitchFamily="18" charset="-128"/>
              </a:rPr>
              <a:t>2</a:t>
            </a:r>
            <a:r>
              <a:rPr lang="ja-JP" altLang="en-US" sz="1686" b="1" dirty="0">
                <a:ln w="12700" cmpd="sng">
                  <a:solidFill>
                    <a:srgbClr val="92D050"/>
                  </a:solidFill>
                  <a:prstDash val="solid"/>
                </a:ln>
                <a:gradFill>
                  <a:gsLst>
                    <a:gs pos="0">
                      <a:schemeClr val="accent4"/>
                    </a:gs>
                    <a:gs pos="4000">
                      <a:srgbClr val="92D050"/>
                    </a:gs>
                    <a:gs pos="80000">
                      <a:schemeClr val="accent4">
                        <a:lumMod val="20000"/>
                        <a:lumOff val="80000"/>
                      </a:schemeClr>
                    </a:gs>
                  </a:gsLst>
                  <a:lin ang="5400000" scaled="0"/>
                </a:gradFill>
                <a:latin typeface="UD デジタル 教科書体 NP-R" panose="02020400000000000000" pitchFamily="18" charset="-128"/>
                <a:ea typeface="UD デジタル 教科書体 NP-R" panose="02020400000000000000" pitchFamily="18" charset="-128"/>
              </a:rPr>
              <a:t>回研修会</a:t>
            </a:r>
          </a:p>
        </p:txBody>
      </p:sp>
      <p:sp>
        <p:nvSpPr>
          <p:cNvPr id="26" name="テキスト ボックス 25"/>
          <p:cNvSpPr txBox="1"/>
          <p:nvPr/>
        </p:nvSpPr>
        <p:spPr>
          <a:xfrm>
            <a:off x="359088" y="4077476"/>
            <a:ext cx="6670001" cy="861774"/>
          </a:xfrm>
          <a:prstGeom prst="rect">
            <a:avLst/>
          </a:prstGeom>
          <a:noFill/>
        </p:spPr>
        <p:txBody>
          <a:bodyPr wrap="square" rtlCol="0">
            <a:spAutoFit/>
          </a:bodyPr>
          <a:lstStyle/>
          <a:p>
            <a:pPr algn="just"/>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　</a:t>
            </a:r>
            <a:r>
              <a:rPr lang="en-US" altLang="ja-JP" sz="1000" dirty="0">
                <a:solidFill>
                  <a:srgbClr val="000000"/>
                </a:solidFill>
                <a:latin typeface="UD デジタル 教科書体 NP-R" panose="02020400000000000000" pitchFamily="18" charset="-128"/>
                <a:ea typeface="UD デジタル 教科書体 NP-R" panose="02020400000000000000" pitchFamily="18" charset="-128"/>
              </a:rPr>
              <a:t>9</a:t>
            </a:r>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月</a:t>
            </a:r>
            <a:r>
              <a:rPr lang="en-US" altLang="ja-JP" sz="1000" dirty="0">
                <a:solidFill>
                  <a:srgbClr val="000000"/>
                </a:solidFill>
                <a:latin typeface="UD デジタル 教科書体 NP-R" panose="02020400000000000000" pitchFamily="18" charset="-128"/>
                <a:ea typeface="UD デジタル 教科書体 NP-R" panose="02020400000000000000" pitchFamily="18" charset="-128"/>
              </a:rPr>
              <a:t>24</a:t>
            </a:r>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日（日曜日）［川西町文化会館］</a:t>
            </a:r>
          </a:p>
          <a:p>
            <a:pPr algn="just"/>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　</a:t>
            </a:r>
            <a:r>
              <a:rPr lang="en-US" altLang="ja-JP" sz="1000" dirty="0">
                <a:solidFill>
                  <a:srgbClr val="000000"/>
                </a:solidFill>
                <a:latin typeface="UD デジタル 教科書体 NP-R" panose="02020400000000000000" pitchFamily="18" charset="-128"/>
                <a:ea typeface="UD デジタル 教科書体 NP-R" panose="02020400000000000000" pitchFamily="18" charset="-128"/>
              </a:rPr>
              <a:t>10</a:t>
            </a:r>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月以降に実施する少年の居場所づくり（以下「翼」）におけるソーラン節を踊ったり、バレーボールをしたりし、大学生同士の交流を深めるとともに、少年と実際に関わった時にどのようなことに留意する必要があるのか、どのような声掛けができるか等、「翼」の活動を具体的に想定しながら取り組みました。また、下半期に向けた活動についてペアやグループで話し合いました。</a:t>
            </a:r>
          </a:p>
        </p:txBody>
      </p:sp>
      <p:sp>
        <p:nvSpPr>
          <p:cNvPr id="27" name="正方形/長方形 26"/>
          <p:cNvSpPr/>
          <p:nvPr/>
        </p:nvSpPr>
        <p:spPr>
          <a:xfrm>
            <a:off x="412018" y="8177635"/>
            <a:ext cx="4487435" cy="356735"/>
          </a:xfrm>
          <a:prstGeom prst="rect">
            <a:avLst/>
          </a:prstGeom>
          <a:noFill/>
        </p:spPr>
        <p:txBody>
          <a:bodyPr wrap="square" lIns="96364" tIns="48182" rIns="96364" bIns="48182">
            <a:spAutoFit/>
          </a:bodyPr>
          <a:lstStyle/>
          <a:p>
            <a:pPr algn="ctr"/>
            <a:r>
              <a:rPr lang="ja-JP" altLang="en-US" sz="1686" b="1" dirty="0">
                <a:ln w="12700" cmpd="sng">
                  <a:solidFill>
                    <a:srgbClr val="92D050"/>
                  </a:solidFill>
                  <a:prstDash val="solid"/>
                </a:ln>
                <a:gradFill>
                  <a:gsLst>
                    <a:gs pos="0">
                      <a:schemeClr val="accent4"/>
                    </a:gs>
                    <a:gs pos="4000">
                      <a:srgbClr val="92D050"/>
                    </a:gs>
                    <a:gs pos="80000">
                      <a:schemeClr val="accent4">
                        <a:lumMod val="20000"/>
                        <a:lumOff val="80000"/>
                      </a:schemeClr>
                    </a:gs>
                  </a:gsLst>
                  <a:lin ang="5400000" scaled="0"/>
                </a:gradFill>
                <a:latin typeface="UD デジタル 教科書体 NP-R" panose="02020400000000000000" pitchFamily="18" charset="-128"/>
                <a:ea typeface="UD デジタル 教科書体 NP-R" panose="02020400000000000000" pitchFamily="18" charset="-128"/>
              </a:rPr>
              <a:t>少年健全育成奈良県カンファレンス運営支援</a:t>
            </a:r>
          </a:p>
        </p:txBody>
      </p:sp>
      <p:pic>
        <p:nvPicPr>
          <p:cNvPr id="2" name="図 1"/>
          <p:cNvPicPr>
            <a:picLocks noChangeAspect="1"/>
          </p:cNvPicPr>
          <p:nvPr/>
        </p:nvPicPr>
        <p:blipFill rotWithShape="1">
          <a:blip r:embed="rId5" cstate="print">
            <a:extLst>
              <a:ext uri="{28A0092B-C50C-407E-A947-70E740481C1C}">
                <a14:useLocalDpi xmlns:a14="http://schemas.microsoft.com/office/drawing/2010/main" val="0"/>
              </a:ext>
            </a:extLst>
          </a:blip>
          <a:srcRect l="7946" t="19231" b="19158"/>
          <a:stretch/>
        </p:blipFill>
        <p:spPr>
          <a:xfrm rot="231903">
            <a:off x="4563953" y="4863104"/>
            <a:ext cx="2351186" cy="1157215"/>
          </a:xfrm>
          <a:prstGeom prst="rect">
            <a:avLst/>
          </a:prstGeom>
          <a:solidFill>
            <a:srgbClr val="FFFFFF">
              <a:shade val="85000"/>
            </a:srgbClr>
          </a:solidFill>
          <a:ln w="5715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図 3"/>
          <p:cNvPicPr>
            <a:picLocks noChangeAspect="1"/>
          </p:cNvPicPr>
          <p:nvPr/>
        </p:nvPicPr>
        <p:blipFill rotWithShape="1">
          <a:blip r:embed="rId6" cstate="print">
            <a:extLst>
              <a:ext uri="{28A0092B-C50C-407E-A947-70E740481C1C}">
                <a14:useLocalDpi xmlns:a14="http://schemas.microsoft.com/office/drawing/2010/main" val="0"/>
              </a:ext>
            </a:extLst>
          </a:blip>
          <a:srcRect t="21859" b="15042"/>
          <a:stretch/>
        </p:blipFill>
        <p:spPr>
          <a:xfrm>
            <a:off x="3424949" y="5450119"/>
            <a:ext cx="2021788" cy="956782"/>
          </a:xfrm>
          <a:prstGeom prst="rect">
            <a:avLst/>
          </a:prstGeom>
          <a:ln>
            <a:noFill/>
          </a:ln>
          <a:effectLst>
            <a:softEdge rad="112500"/>
          </a:effectLst>
        </p:spPr>
      </p:pic>
      <p:pic>
        <p:nvPicPr>
          <p:cNvPr id="29" name="図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6999" y="6867616"/>
            <a:ext cx="1698140" cy="1289445"/>
          </a:xfrm>
          <a:prstGeom prst="ellipse">
            <a:avLst/>
          </a:prstGeom>
          <a:ln>
            <a:noFill/>
          </a:ln>
          <a:effectLst>
            <a:softEdge rad="112500"/>
          </a:effectLst>
        </p:spPr>
      </p:pic>
      <p:pic>
        <p:nvPicPr>
          <p:cNvPr id="30" name="図 29"/>
          <p:cNvPicPr>
            <a:picLocks noChangeAspect="1"/>
          </p:cNvPicPr>
          <p:nvPr/>
        </p:nvPicPr>
        <p:blipFill rotWithShape="1">
          <a:blip r:embed="rId8" cstate="print">
            <a:extLst>
              <a:ext uri="{28A0092B-C50C-407E-A947-70E740481C1C}">
                <a14:useLocalDpi xmlns:a14="http://schemas.microsoft.com/office/drawing/2010/main" val="0"/>
              </a:ext>
            </a:extLst>
          </a:blip>
          <a:srcRect l="2407" b="20401"/>
          <a:stretch/>
        </p:blipFill>
        <p:spPr>
          <a:xfrm>
            <a:off x="2696153" y="6900652"/>
            <a:ext cx="1531311" cy="1209584"/>
          </a:xfrm>
          <a:prstGeom prst="rect">
            <a:avLst/>
          </a:prstGeom>
          <a:ln>
            <a:noFill/>
          </a:ln>
          <a:effectLst>
            <a:softEdge rad="112500"/>
          </a:effectLst>
        </p:spPr>
      </p:pic>
      <p:pic>
        <p:nvPicPr>
          <p:cNvPr id="31" name="図 30"/>
          <p:cNvPicPr>
            <a:picLocks noChangeAspect="1"/>
          </p:cNvPicPr>
          <p:nvPr/>
        </p:nvPicPr>
        <p:blipFill rotWithShape="1">
          <a:blip r:embed="rId9" cstate="print">
            <a:extLst>
              <a:ext uri="{28A0092B-C50C-407E-A947-70E740481C1C}">
                <a14:useLocalDpi xmlns:a14="http://schemas.microsoft.com/office/drawing/2010/main" val="0"/>
              </a:ext>
            </a:extLst>
          </a:blip>
          <a:srcRect l="4162" r="10890"/>
          <a:stretch/>
        </p:blipFill>
        <p:spPr>
          <a:xfrm>
            <a:off x="5419539" y="6503377"/>
            <a:ext cx="1701030" cy="1501826"/>
          </a:xfrm>
          <a:prstGeom prst="ellipse">
            <a:avLst/>
          </a:prstGeom>
          <a:ln>
            <a:noFill/>
          </a:ln>
          <a:effectLst>
            <a:softEdge rad="112500"/>
          </a:effectLst>
        </p:spPr>
      </p:pic>
      <p:pic>
        <p:nvPicPr>
          <p:cNvPr id="32" name="図 31"/>
          <p:cNvPicPr>
            <a:picLocks noChangeAspect="1"/>
          </p:cNvPicPr>
          <p:nvPr/>
        </p:nvPicPr>
        <p:blipFill rotWithShape="1">
          <a:blip r:embed="rId10" cstate="print">
            <a:extLst>
              <a:ext uri="{28A0092B-C50C-407E-A947-70E740481C1C}">
                <a14:useLocalDpi xmlns:a14="http://schemas.microsoft.com/office/drawing/2010/main" val="0"/>
              </a:ext>
            </a:extLst>
          </a:blip>
          <a:srcRect l="8862" t="15171" r="19364"/>
          <a:stretch/>
        </p:blipFill>
        <p:spPr>
          <a:xfrm>
            <a:off x="4752611" y="6970991"/>
            <a:ext cx="1182749" cy="1048398"/>
          </a:xfrm>
          <a:prstGeom prst="ellipse">
            <a:avLst/>
          </a:prstGeom>
          <a:ln>
            <a:noFill/>
          </a:ln>
          <a:effectLst>
            <a:softEdge rad="63500"/>
          </a:effectLst>
        </p:spPr>
      </p:pic>
      <p:sp>
        <p:nvSpPr>
          <p:cNvPr id="33" name="テキスト ボックス 32"/>
          <p:cNvSpPr txBox="1"/>
          <p:nvPr/>
        </p:nvSpPr>
        <p:spPr>
          <a:xfrm>
            <a:off x="3531520" y="7558362"/>
            <a:ext cx="1284234" cy="546560"/>
          </a:xfrm>
          <a:prstGeom prst="rect">
            <a:avLst/>
          </a:prstGeom>
          <a:noFill/>
        </p:spPr>
        <p:txBody>
          <a:bodyPr wrap="square" rtlCol="0">
            <a:spAutoFit/>
          </a:bodyPr>
          <a:lstStyle/>
          <a:p>
            <a:pPr algn="just"/>
            <a:r>
              <a:rPr lang="ja-JP" altLang="en-US" sz="738" b="1" dirty="0">
                <a:solidFill>
                  <a:srgbClr val="000000"/>
                </a:solidFill>
                <a:latin typeface="UD デジタル 教科書体 NP-R" panose="02020400000000000000" pitchFamily="18" charset="-128"/>
                <a:ea typeface="UD デジタル 教科書体 NP-R" panose="02020400000000000000" pitchFamily="18" charset="-128"/>
              </a:rPr>
              <a:t>郡山警察署主催</a:t>
            </a:r>
            <a:endParaRPr lang="en-US" altLang="ja-JP" sz="738" b="1" dirty="0">
              <a:solidFill>
                <a:srgbClr val="000000"/>
              </a:solidFill>
              <a:latin typeface="UD デジタル 教科書体 NP-R" panose="02020400000000000000" pitchFamily="18" charset="-128"/>
              <a:ea typeface="UD デジタル 教科書体 NP-R" panose="02020400000000000000" pitchFamily="18" charset="-128"/>
            </a:endParaRPr>
          </a:p>
          <a:p>
            <a:pPr algn="just"/>
            <a:r>
              <a:rPr lang="en-US" altLang="ja-JP" sz="738" b="1" dirty="0">
                <a:solidFill>
                  <a:srgbClr val="000000"/>
                </a:solidFill>
                <a:latin typeface="UD デジタル 教科書体 NP-R" panose="02020400000000000000" pitchFamily="18" charset="-128"/>
                <a:ea typeface="UD デジタル 教科書体 NP-R" panose="02020400000000000000" pitchFamily="18" charset="-128"/>
              </a:rPr>
              <a:t>｢</a:t>
            </a:r>
            <a:r>
              <a:rPr lang="ja-JP" altLang="en-US" sz="738" b="1" dirty="0">
                <a:solidFill>
                  <a:srgbClr val="000000"/>
                </a:solidFill>
                <a:latin typeface="UD デジタル 教科書体 NP-R" panose="02020400000000000000" pitchFamily="18" charset="-128"/>
                <a:ea typeface="UD デジタル 教科書体 NP-R" panose="02020400000000000000" pitchFamily="18" charset="-128"/>
              </a:rPr>
              <a:t>こどもの日における少年健全育成及び特殊詐欺防止啓発活動」</a:t>
            </a:r>
          </a:p>
        </p:txBody>
      </p:sp>
      <p:sp>
        <p:nvSpPr>
          <p:cNvPr id="34" name="テキスト ボックス 33"/>
          <p:cNvSpPr txBox="1"/>
          <p:nvPr/>
        </p:nvSpPr>
        <p:spPr>
          <a:xfrm>
            <a:off x="5688660" y="7587364"/>
            <a:ext cx="1654777" cy="433004"/>
          </a:xfrm>
          <a:prstGeom prst="rect">
            <a:avLst/>
          </a:prstGeom>
          <a:noFill/>
        </p:spPr>
        <p:txBody>
          <a:bodyPr wrap="square" rtlCol="0">
            <a:spAutoFit/>
          </a:bodyPr>
          <a:lstStyle/>
          <a:p>
            <a:pPr algn="just"/>
            <a:r>
              <a:rPr lang="ja-JP" altLang="en-US" sz="738" b="1" dirty="0">
                <a:solidFill>
                  <a:srgbClr val="000000"/>
                </a:solidFill>
                <a:latin typeface="UD デジタル 教科書体 NP-R" panose="02020400000000000000" pitchFamily="18" charset="-128"/>
                <a:ea typeface="UD デジタル 教科書体 NP-R" panose="02020400000000000000" pitchFamily="18" charset="-128"/>
              </a:rPr>
              <a:t>桜井警察署主催</a:t>
            </a:r>
            <a:endParaRPr lang="en-US" altLang="ja-JP" sz="738" b="1" dirty="0">
              <a:solidFill>
                <a:srgbClr val="000000"/>
              </a:solidFill>
              <a:latin typeface="UD デジタル 教科書体 NP-R" panose="02020400000000000000" pitchFamily="18" charset="-128"/>
              <a:ea typeface="UD デジタル 教科書体 NP-R" panose="02020400000000000000" pitchFamily="18" charset="-128"/>
            </a:endParaRPr>
          </a:p>
          <a:p>
            <a:pPr algn="just"/>
            <a:r>
              <a:rPr lang="en-US" altLang="ja-JP" sz="738" b="1" dirty="0">
                <a:solidFill>
                  <a:srgbClr val="000000"/>
                </a:solidFill>
                <a:latin typeface="UD デジタル 教科書体 NP-R" panose="02020400000000000000" pitchFamily="18" charset="-128"/>
                <a:ea typeface="UD デジタル 教科書体 NP-R" panose="02020400000000000000" pitchFamily="18" charset="-128"/>
              </a:rPr>
              <a:t>｢</a:t>
            </a:r>
            <a:r>
              <a:rPr lang="ja-JP" altLang="en-US" sz="738" b="1" dirty="0">
                <a:solidFill>
                  <a:srgbClr val="000000"/>
                </a:solidFill>
                <a:latin typeface="UD デジタル 教科書体 NP-R" panose="02020400000000000000" pitchFamily="18" charset="-128"/>
                <a:ea typeface="UD デジタル 教科書体 NP-R" panose="02020400000000000000" pitchFamily="18" charset="-128"/>
              </a:rPr>
              <a:t>第</a:t>
            </a:r>
            <a:r>
              <a:rPr lang="en-US" altLang="ja-JP" sz="738" b="1" dirty="0">
                <a:solidFill>
                  <a:srgbClr val="000000"/>
                </a:solidFill>
                <a:latin typeface="UD デジタル 教科書体 NP-R" panose="02020400000000000000" pitchFamily="18" charset="-128"/>
                <a:ea typeface="UD デジタル 教科書体 NP-R" panose="02020400000000000000" pitchFamily="18" charset="-128"/>
              </a:rPr>
              <a:t>18</a:t>
            </a:r>
            <a:r>
              <a:rPr lang="ja-JP" altLang="en-US" sz="738" b="1" dirty="0">
                <a:solidFill>
                  <a:srgbClr val="000000"/>
                </a:solidFill>
                <a:latin typeface="UD デジタル 教科書体 NP-R" panose="02020400000000000000" pitchFamily="18" charset="-128"/>
                <a:ea typeface="UD デジタル 教科書体 NP-R" panose="02020400000000000000" pitchFamily="18" charset="-128"/>
              </a:rPr>
              <a:t>回さくらいオートフェスタ</a:t>
            </a:r>
            <a:r>
              <a:rPr lang="en-US" altLang="ja-JP" sz="738" b="1" dirty="0">
                <a:solidFill>
                  <a:srgbClr val="000000"/>
                </a:solidFill>
                <a:latin typeface="UD デジタル 教科書体 NP-R" panose="02020400000000000000" pitchFamily="18" charset="-128"/>
                <a:ea typeface="UD デジタル 教科書体 NP-R" panose="02020400000000000000" pitchFamily="18" charset="-128"/>
              </a:rPr>
              <a:t>｣</a:t>
            </a:r>
            <a:r>
              <a:rPr lang="ja-JP" altLang="en-US" sz="738" b="1" dirty="0">
                <a:solidFill>
                  <a:srgbClr val="000000"/>
                </a:solidFill>
                <a:latin typeface="UD デジタル 教科書体 NP-R" panose="02020400000000000000" pitchFamily="18" charset="-128"/>
                <a:ea typeface="UD デジタル 教科書体 NP-R" panose="02020400000000000000" pitchFamily="18" charset="-128"/>
              </a:rPr>
              <a:t>（薬物乱用防止啓発活動）</a:t>
            </a:r>
          </a:p>
        </p:txBody>
      </p:sp>
      <p:sp>
        <p:nvSpPr>
          <p:cNvPr id="36" name="正方形/長方形 35"/>
          <p:cNvSpPr/>
          <p:nvPr/>
        </p:nvSpPr>
        <p:spPr>
          <a:xfrm>
            <a:off x="224061" y="1040026"/>
            <a:ext cx="2524530" cy="370704"/>
          </a:xfrm>
          <a:prstGeom prst="rect">
            <a:avLst/>
          </a:prstGeom>
          <a:noFill/>
        </p:spPr>
        <p:txBody>
          <a:bodyPr wrap="square" lIns="96364" tIns="48182" rIns="96364" bIns="48182">
            <a:spAutoFit/>
          </a:bodyPr>
          <a:lstStyle/>
          <a:p>
            <a:pPr algn="ctr"/>
            <a:r>
              <a:rPr lang="ja-JP" altLang="en-US" sz="1686" b="1" dirty="0">
                <a:ln w="9525" cmpd="sng">
                  <a:solidFill>
                    <a:srgbClr val="92D050"/>
                  </a:solidFill>
                  <a:prstDash val="solid"/>
                </a:ln>
                <a:gradFill>
                  <a:gsLst>
                    <a:gs pos="0">
                      <a:schemeClr val="accent4"/>
                    </a:gs>
                    <a:gs pos="4000">
                      <a:srgbClr val="92D050"/>
                    </a:gs>
                    <a:gs pos="80000">
                      <a:schemeClr val="accent4">
                        <a:lumMod val="20000"/>
                        <a:lumOff val="80000"/>
                      </a:schemeClr>
                    </a:gs>
                  </a:gsLst>
                  <a:lin ang="5400000" scaled="0"/>
                </a:gradFill>
                <a:latin typeface="UD デジタル 教科書体 NP-R" panose="02020400000000000000" pitchFamily="18" charset="-128"/>
                <a:ea typeface="UD デジタル 教科書体 NP-R" panose="02020400000000000000" pitchFamily="18" charset="-128"/>
              </a:rPr>
              <a:t>登録証交付式・研修会</a:t>
            </a:r>
          </a:p>
        </p:txBody>
      </p:sp>
      <p:pic>
        <p:nvPicPr>
          <p:cNvPr id="37" name="図 36"/>
          <p:cNvPicPr>
            <a:picLocks noChangeAspect="1"/>
          </p:cNvPicPr>
          <p:nvPr/>
        </p:nvPicPr>
        <p:blipFill rotWithShape="1">
          <a:blip r:embed="rId11" cstate="print">
            <a:extLst>
              <a:ext uri="{28A0092B-C50C-407E-A947-70E740481C1C}">
                <a14:useLocalDpi xmlns:a14="http://schemas.microsoft.com/office/drawing/2010/main" val="0"/>
              </a:ext>
            </a:extLst>
          </a:blip>
          <a:srcRect r="10216"/>
          <a:stretch/>
        </p:blipFill>
        <p:spPr>
          <a:xfrm>
            <a:off x="6053020" y="8125450"/>
            <a:ext cx="1060797" cy="886119"/>
          </a:xfrm>
          <a:prstGeom prst="flowChartAlternateProcess">
            <a:avLst/>
          </a:prstGeom>
          <a:ln w="38100">
            <a:solidFill>
              <a:schemeClr val="tx1">
                <a:lumMod val="40000"/>
                <a:lumOff val="60000"/>
              </a:schemeClr>
            </a:solidFill>
          </a:ln>
        </p:spPr>
      </p:pic>
      <p:pic>
        <p:nvPicPr>
          <p:cNvPr id="10" name="図 9"/>
          <p:cNvPicPr>
            <a:picLocks noChangeAspect="1"/>
          </p:cNvPicPr>
          <p:nvPr/>
        </p:nvPicPr>
        <p:blipFill rotWithShape="1">
          <a:blip r:embed="rId12" cstate="print">
            <a:extLst>
              <a:ext uri="{28A0092B-C50C-407E-A947-70E740481C1C}">
                <a14:useLocalDpi xmlns:a14="http://schemas.microsoft.com/office/drawing/2010/main" val="0"/>
              </a:ext>
            </a:extLst>
          </a:blip>
          <a:srcRect l="7721" t="35818" r="4386" b="28296"/>
          <a:stretch/>
        </p:blipFill>
        <p:spPr>
          <a:xfrm>
            <a:off x="4408490" y="8505777"/>
            <a:ext cx="1727889" cy="529122"/>
          </a:xfrm>
          <a:prstGeom prst="roundRect">
            <a:avLst/>
          </a:prstGeom>
          <a:ln w="28575">
            <a:solidFill>
              <a:schemeClr val="tx1">
                <a:lumMod val="60000"/>
                <a:lumOff val="40000"/>
              </a:schemeClr>
            </a:solidFill>
          </a:ln>
        </p:spPr>
      </p:pic>
      <p:sp>
        <p:nvSpPr>
          <p:cNvPr id="28" name="テキスト ボックス 27"/>
          <p:cNvSpPr txBox="1"/>
          <p:nvPr/>
        </p:nvSpPr>
        <p:spPr>
          <a:xfrm>
            <a:off x="1083020" y="7710257"/>
            <a:ext cx="1688392" cy="433004"/>
          </a:xfrm>
          <a:prstGeom prst="rect">
            <a:avLst/>
          </a:prstGeom>
          <a:noFill/>
        </p:spPr>
        <p:txBody>
          <a:bodyPr wrap="square" rtlCol="0">
            <a:spAutoFit/>
          </a:bodyPr>
          <a:lstStyle/>
          <a:p>
            <a:pPr algn="just"/>
            <a:r>
              <a:rPr lang="ja-JP" altLang="en-US" sz="738" b="1" dirty="0">
                <a:solidFill>
                  <a:srgbClr val="000000"/>
                </a:solidFill>
                <a:latin typeface="UD デジタル 教科書体 NP-R" panose="02020400000000000000" pitchFamily="18" charset="-128"/>
                <a:ea typeface="UD デジタル 教科書体 NP-R" panose="02020400000000000000" pitchFamily="18" charset="-128"/>
              </a:rPr>
              <a:t>桜井警察署主催</a:t>
            </a:r>
            <a:endParaRPr lang="en-US" altLang="ja-JP" sz="738" b="1" dirty="0">
              <a:solidFill>
                <a:srgbClr val="000000"/>
              </a:solidFill>
              <a:latin typeface="UD デジタル 教科書体 NP-R" panose="02020400000000000000" pitchFamily="18" charset="-128"/>
              <a:ea typeface="UD デジタル 教科書体 NP-R" panose="02020400000000000000" pitchFamily="18" charset="-128"/>
            </a:endParaRPr>
          </a:p>
          <a:p>
            <a:pPr algn="just"/>
            <a:r>
              <a:rPr lang="en-US" altLang="ja-JP" sz="738" b="1" dirty="0">
                <a:solidFill>
                  <a:srgbClr val="000000"/>
                </a:solidFill>
                <a:latin typeface="UD デジタル 教科書体 NP-R" panose="02020400000000000000" pitchFamily="18" charset="-128"/>
                <a:ea typeface="UD デジタル 教科書体 NP-R" panose="02020400000000000000" pitchFamily="18" charset="-128"/>
              </a:rPr>
              <a:t>｢</a:t>
            </a:r>
            <a:r>
              <a:rPr lang="ja-JP" altLang="en-US" sz="738" b="1" dirty="0">
                <a:solidFill>
                  <a:srgbClr val="000000"/>
                </a:solidFill>
                <a:latin typeface="UD デジタル 教科書体 NP-R" panose="02020400000000000000" pitchFamily="18" charset="-128"/>
                <a:ea typeface="UD デジタル 教科書体 NP-R" panose="02020400000000000000" pitchFamily="18" charset="-128"/>
              </a:rPr>
              <a:t>ウダ・アニマルパークゴールデンウィークイベント」</a:t>
            </a:r>
            <a:r>
              <a:rPr lang="en-US" altLang="ja-JP" sz="738" b="1" dirty="0">
                <a:solidFill>
                  <a:srgbClr val="000000"/>
                </a:solidFill>
                <a:latin typeface="UD デジタル 教科書体 NP-R" panose="02020400000000000000" pitchFamily="18" charset="-128"/>
                <a:ea typeface="UD デジタル 教科書体 NP-R" panose="02020400000000000000" pitchFamily="18" charset="-128"/>
              </a:rPr>
              <a:t>(</a:t>
            </a:r>
            <a:r>
              <a:rPr lang="ja-JP" altLang="en-US" sz="738" b="1" dirty="0">
                <a:solidFill>
                  <a:srgbClr val="000000"/>
                </a:solidFill>
                <a:latin typeface="UD デジタル 教科書体 NP-R" panose="02020400000000000000" pitchFamily="18" charset="-128"/>
                <a:ea typeface="UD デジタル 教科書体 NP-R" panose="02020400000000000000" pitchFamily="18" charset="-128"/>
              </a:rPr>
              <a:t>広報啓発活動</a:t>
            </a:r>
            <a:r>
              <a:rPr lang="en-US" altLang="ja-JP" sz="738" b="1" dirty="0">
                <a:solidFill>
                  <a:srgbClr val="000000"/>
                </a:solidFill>
                <a:latin typeface="UD デジタル 教科書体 NP-R" panose="02020400000000000000" pitchFamily="18" charset="-128"/>
                <a:ea typeface="UD デジタル 教科書体 NP-R" panose="02020400000000000000" pitchFamily="18" charset="-128"/>
              </a:rPr>
              <a:t>)</a:t>
            </a:r>
            <a:endParaRPr lang="ja-JP" altLang="en-US" sz="738" b="1" dirty="0">
              <a:solidFill>
                <a:srgbClr val="000000"/>
              </a:solidFill>
              <a:latin typeface="UD デジタル 教科書体 NP-R" panose="02020400000000000000" pitchFamily="18" charset="-128"/>
              <a:ea typeface="UD デジタル 教科書体 NP-R" panose="02020400000000000000" pitchFamily="18" charset="-128"/>
            </a:endParaRPr>
          </a:p>
        </p:txBody>
      </p:sp>
      <p:sp>
        <p:nvSpPr>
          <p:cNvPr id="38" name="テキスト ボックス 37"/>
          <p:cNvSpPr txBox="1"/>
          <p:nvPr/>
        </p:nvSpPr>
        <p:spPr>
          <a:xfrm>
            <a:off x="241464" y="9098921"/>
            <a:ext cx="6986447" cy="523220"/>
          </a:xfrm>
          <a:prstGeom prst="rect">
            <a:avLst/>
          </a:prstGeom>
          <a:noFill/>
        </p:spPr>
        <p:txBody>
          <a:bodyPr wrap="square" rtlCol="0">
            <a:spAutoFit/>
          </a:bodyPr>
          <a:lstStyle/>
          <a:p>
            <a:pPr algn="just"/>
            <a:r>
              <a:rPr lang="ja-JP" altLang="en-US" sz="900" dirty="0">
                <a:solidFill>
                  <a:srgbClr val="000000"/>
                </a:solidFill>
                <a:latin typeface="UD デジタル 教科書体 NP-R" panose="02020400000000000000" pitchFamily="18" charset="-128"/>
                <a:ea typeface="UD デジタル 教科書体 NP-R" panose="02020400000000000000" pitchFamily="18" charset="-128"/>
              </a:rPr>
              <a:t>　　　　　　　　　　　「新たに参加してくれた仲間と協力して、少年の心に寄り添った活動を行っていきたい。</a:t>
            </a:r>
            <a:r>
              <a:rPr lang="en-US" altLang="ja-JP" sz="900" dirty="0">
                <a:solidFill>
                  <a:srgbClr val="000000"/>
                </a:solidFill>
                <a:latin typeface="UD デジタル 教科書体 NP-R" panose="02020400000000000000" pitchFamily="18" charset="-128"/>
                <a:ea typeface="UD デジタル 教科書体 NP-R" panose="02020400000000000000" pitchFamily="18" charset="-128"/>
              </a:rPr>
              <a:t>｣</a:t>
            </a:r>
            <a:r>
              <a:rPr lang="ja-JP" altLang="en-US" sz="900" dirty="0">
                <a:solidFill>
                  <a:srgbClr val="000000"/>
                </a:solidFill>
                <a:latin typeface="UD デジタル 教科書体 NP-R" panose="02020400000000000000" pitchFamily="18" charset="-128"/>
                <a:ea typeface="UD デジタル 教科書体 NP-R" panose="02020400000000000000" pitchFamily="18" charset="-128"/>
              </a:rPr>
              <a:t>「子供と触れあえ楽しかった。子供が被害者にも加害者にもならないために啓発を続けていきたい。</a:t>
            </a:r>
            <a:r>
              <a:rPr lang="en-US" altLang="ja-JP" sz="900" dirty="0">
                <a:solidFill>
                  <a:srgbClr val="000000"/>
                </a:solidFill>
                <a:latin typeface="UD デジタル 教科書体 NP-R" panose="02020400000000000000" pitchFamily="18" charset="-128"/>
                <a:ea typeface="UD デジタル 教科書体 NP-R" panose="02020400000000000000" pitchFamily="18" charset="-128"/>
              </a:rPr>
              <a:t>｣</a:t>
            </a:r>
            <a:r>
              <a:rPr lang="ja-JP" altLang="en-US" sz="900" dirty="0">
                <a:solidFill>
                  <a:srgbClr val="000000"/>
                </a:solidFill>
                <a:latin typeface="UD デジタル 教科書体 NP-R" panose="02020400000000000000" pitchFamily="18" charset="-128"/>
                <a:ea typeface="UD デジタル 教科書体 NP-R" panose="02020400000000000000" pitchFamily="18" charset="-128"/>
              </a:rPr>
              <a:t>等と活動に対する意気込みや感想がありました。</a:t>
            </a:r>
            <a:endParaRPr lang="en-US" altLang="ja-JP" sz="900" dirty="0">
              <a:solidFill>
                <a:srgbClr val="000000"/>
              </a:solidFill>
              <a:latin typeface="UD デジタル 教科書体 NP-R" panose="02020400000000000000" pitchFamily="18" charset="-128"/>
              <a:ea typeface="UD デジタル 教科書体 NP-R" panose="02020400000000000000" pitchFamily="18" charset="-128"/>
            </a:endParaRPr>
          </a:p>
          <a:p>
            <a:pPr algn="just"/>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　</a:t>
            </a:r>
            <a:endParaRPr lang="en-US" altLang="ja-JP" sz="1000" dirty="0">
              <a:solidFill>
                <a:srgbClr val="000000"/>
              </a:solidFill>
              <a:latin typeface="UD デジタル 教科書体 NP-R" panose="02020400000000000000" pitchFamily="18" charset="-128"/>
              <a:ea typeface="UD デジタル 教科書体 NP-R" panose="02020400000000000000" pitchFamily="18" charset="-128"/>
            </a:endParaRPr>
          </a:p>
        </p:txBody>
      </p:sp>
      <p:sp>
        <p:nvSpPr>
          <p:cNvPr id="9" name="正方形/長方形 8"/>
          <p:cNvSpPr/>
          <p:nvPr/>
        </p:nvSpPr>
        <p:spPr>
          <a:xfrm>
            <a:off x="150729" y="9498422"/>
            <a:ext cx="7754950" cy="507831"/>
          </a:xfrm>
          <a:prstGeom prst="rect">
            <a:avLst/>
          </a:prstGeom>
        </p:spPr>
        <p:txBody>
          <a:bodyPr wrap="square">
            <a:spAutoFit/>
          </a:bodyPr>
          <a:lstStyle/>
          <a:p>
            <a:pPr algn="just"/>
            <a:r>
              <a:rPr lang="ja-JP" altLang="en-US" sz="1100" b="1" dirty="0">
                <a:solidFill>
                  <a:srgbClr val="000000"/>
                </a:solidFill>
                <a:latin typeface="UD デジタル 教科書体 NP-R" panose="02020400000000000000" pitchFamily="18" charset="-128"/>
                <a:ea typeface="UD デジタル 教科書体 NP-R" panose="02020400000000000000" pitchFamily="18" charset="-128"/>
              </a:rPr>
              <a:t>　今後も奈</a:t>
            </a:r>
            <a:r>
              <a:rPr lang="en-US" altLang="ja-JP" sz="1100" b="1" dirty="0">
                <a:solidFill>
                  <a:srgbClr val="000000"/>
                </a:solidFill>
                <a:latin typeface="UD デジタル 教科書体 NP-R" panose="02020400000000000000" pitchFamily="18" charset="-128"/>
                <a:ea typeface="UD デジタル 教科書体 NP-R" panose="02020400000000000000" pitchFamily="18" charset="-128"/>
              </a:rPr>
              <a:t>POLI</a:t>
            </a:r>
            <a:r>
              <a:rPr lang="ja-JP" altLang="en-US" sz="1100" b="1" dirty="0">
                <a:solidFill>
                  <a:srgbClr val="000000"/>
                </a:solidFill>
                <a:latin typeface="UD デジタル 教科書体 NP-R" panose="02020400000000000000" pitchFamily="18" charset="-128"/>
                <a:ea typeface="UD デジタル 教科書体 NP-R" panose="02020400000000000000" pitchFamily="18" charset="-128"/>
              </a:rPr>
              <a:t>は少年の健全育成のために活動を行っていきます</a:t>
            </a:r>
            <a:r>
              <a:rPr lang="en-US" altLang="ja-JP" sz="1100" b="1" dirty="0">
                <a:solidFill>
                  <a:srgbClr val="000000"/>
                </a:solidFill>
                <a:latin typeface="UD デジタル 教科書体 NP-R" panose="02020400000000000000" pitchFamily="18" charset="-128"/>
                <a:ea typeface="UD デジタル 教科書体 NP-R" panose="02020400000000000000" pitchFamily="18" charset="-128"/>
              </a:rPr>
              <a:t>!</a:t>
            </a:r>
            <a:r>
              <a:rPr lang="ja-JP" altLang="en-US" sz="1100" b="1" dirty="0">
                <a:solidFill>
                  <a:srgbClr val="000000"/>
                </a:solidFill>
                <a:latin typeface="UD デジタル 教科書体 NP-R" panose="02020400000000000000" pitchFamily="18" charset="-128"/>
                <a:ea typeface="UD デジタル 教科書体 NP-R" panose="02020400000000000000" pitchFamily="18" charset="-128"/>
              </a:rPr>
              <a:t>応援よろしくお願いします</a:t>
            </a:r>
            <a:r>
              <a:rPr lang="en-US" altLang="ja-JP" sz="1100" b="1" dirty="0">
                <a:solidFill>
                  <a:srgbClr val="000000"/>
                </a:solidFill>
                <a:latin typeface="UD デジタル 教科書体 NP-R" panose="02020400000000000000" pitchFamily="18" charset="-128"/>
                <a:ea typeface="UD デジタル 教科書体 NP-R" panose="02020400000000000000" pitchFamily="18" charset="-128"/>
              </a:rPr>
              <a:t>!!</a:t>
            </a:r>
          </a:p>
          <a:p>
            <a:pPr algn="just"/>
            <a:endParaRPr lang="en-US" altLang="ja-JP" sz="500" b="1" dirty="0">
              <a:solidFill>
                <a:srgbClr val="000000"/>
              </a:solidFill>
              <a:latin typeface="UD デジタル 教科書体 NP-R" panose="02020400000000000000" pitchFamily="18" charset="-128"/>
              <a:ea typeface="UD デジタル 教科書体 NP-R" panose="02020400000000000000" pitchFamily="18" charset="-128"/>
            </a:endParaRPr>
          </a:p>
          <a:p>
            <a:pPr algn="just"/>
            <a:r>
              <a:rPr lang="ja-JP" altLang="en-US" sz="1100" b="1" dirty="0">
                <a:solidFill>
                  <a:srgbClr val="000000"/>
                </a:solidFill>
                <a:latin typeface="UD デジタル 教科書体 NP-R" panose="02020400000000000000" pitchFamily="18" charset="-128"/>
                <a:ea typeface="UD デジタル 教科書体 NP-R" panose="02020400000000000000" pitchFamily="18" charset="-128"/>
              </a:rPr>
              <a:t>✿奈</a:t>
            </a:r>
            <a:r>
              <a:rPr lang="en-US" altLang="ja-JP" sz="1100" b="1" dirty="0">
                <a:solidFill>
                  <a:srgbClr val="000000"/>
                </a:solidFill>
                <a:latin typeface="UD デジタル 教科書体 NP-R" panose="02020400000000000000" pitchFamily="18" charset="-128"/>
                <a:ea typeface="UD デジタル 教科書体 NP-R" panose="02020400000000000000" pitchFamily="18" charset="-128"/>
              </a:rPr>
              <a:t>POLI</a:t>
            </a:r>
            <a:r>
              <a:rPr lang="ja-JP" altLang="en-US" sz="1100" b="1" dirty="0">
                <a:solidFill>
                  <a:srgbClr val="000000"/>
                </a:solidFill>
                <a:latin typeface="UD デジタル 教科書体 NP-R" panose="02020400000000000000" pitchFamily="18" charset="-128"/>
                <a:ea typeface="UD デジタル 教科書体 NP-R" panose="02020400000000000000" pitchFamily="18" charset="-128"/>
              </a:rPr>
              <a:t>のメンバーは年間を通して募集しています。興味のある方は下記連絡先までご連絡ください✿</a:t>
            </a:r>
            <a:endParaRPr lang="en-US" altLang="ja-JP" sz="1100" b="1" dirty="0">
              <a:solidFill>
                <a:srgbClr val="000000"/>
              </a:solidFill>
              <a:latin typeface="UD デジタル 教科書体 NP-R" panose="02020400000000000000" pitchFamily="18" charset="-128"/>
              <a:ea typeface="UD デジタル 教科書体 NP-R" panose="02020400000000000000" pitchFamily="18" charset="-128"/>
            </a:endParaRPr>
          </a:p>
        </p:txBody>
      </p:sp>
      <p:sp>
        <p:nvSpPr>
          <p:cNvPr id="39" name="角丸四角形 38"/>
          <p:cNvSpPr/>
          <p:nvPr/>
        </p:nvSpPr>
        <p:spPr>
          <a:xfrm>
            <a:off x="219830" y="9034899"/>
            <a:ext cx="1363104" cy="2384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r>
              <a:rPr kumimoji="1" lang="ja-JP" altLang="en-US" sz="900" dirty="0">
                <a:solidFill>
                  <a:schemeClr val="tx1"/>
                </a:solidFill>
                <a:latin typeface="UD デジタル 教科書体 NP-R" panose="02020400000000000000" pitchFamily="18" charset="-128"/>
                <a:ea typeface="UD デジタル 教科書体 NP-R" panose="02020400000000000000" pitchFamily="18" charset="-128"/>
              </a:rPr>
              <a:t>上半期の活動を通して</a:t>
            </a:r>
            <a:r>
              <a:rPr kumimoji="1" lang="en-US" altLang="ja-JP" sz="900" dirty="0">
                <a:solidFill>
                  <a:schemeClr val="tx1"/>
                </a:solidFill>
                <a:latin typeface="UD デジタル 教科書体 NP-R" panose="02020400000000000000" pitchFamily="18" charset="-128"/>
                <a:ea typeface="UD デジタル 教科書体 NP-R" panose="02020400000000000000" pitchFamily="18" charset="-128"/>
              </a:rPr>
              <a:t>…</a:t>
            </a:r>
            <a:endParaRPr kumimoji="1" lang="ja-JP" altLang="en-US" sz="9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35" name="正方形/長方形 34"/>
          <p:cNvSpPr/>
          <p:nvPr/>
        </p:nvSpPr>
        <p:spPr>
          <a:xfrm>
            <a:off x="150911" y="179636"/>
            <a:ext cx="7086357" cy="835969"/>
          </a:xfrm>
          <a:prstGeom prst="rect">
            <a:avLst/>
          </a:prstGeom>
          <a:noFill/>
          <a:ln>
            <a:noFill/>
          </a:ln>
        </p:spPr>
        <p:txBody>
          <a:bodyPr wrap="square" lIns="96364" tIns="48182" rIns="96364" bIns="48182">
            <a:spAutoFit/>
          </a:bodyPr>
          <a:lstStyle/>
          <a:p>
            <a:pPr algn="ctr"/>
            <a:r>
              <a:rPr lang="ja-JP" altLang="en-US" sz="2400" b="1" dirty="0">
                <a:ln w="12700">
                  <a:solidFill>
                    <a:srgbClr val="FF9900"/>
                  </a:solidFill>
                  <a:prstDash val="solid"/>
                </a:ln>
                <a:solidFill>
                  <a:srgbClr val="FFC000"/>
                </a:solidFill>
                <a:latin typeface="UD デジタル 教科書体 NP-R" panose="02020400000000000000" pitchFamily="18" charset="-128"/>
                <a:ea typeface="UD デジタル 教科書体 NP-R" panose="02020400000000000000" pitchFamily="18" charset="-128"/>
              </a:rPr>
              <a:t>少年フォローズ奈</a:t>
            </a:r>
            <a:r>
              <a:rPr lang="en-US" altLang="ja-JP" sz="2400" b="1" dirty="0">
                <a:ln w="12700">
                  <a:solidFill>
                    <a:srgbClr val="FF9900"/>
                  </a:solidFill>
                  <a:prstDash val="solid"/>
                </a:ln>
                <a:solidFill>
                  <a:srgbClr val="FFC000"/>
                </a:solidFill>
                <a:latin typeface="UD デジタル 教科書体 NP-R" panose="02020400000000000000" pitchFamily="18" charset="-128"/>
                <a:ea typeface="UD デジタル 教科書体 NP-R" panose="02020400000000000000" pitchFamily="18" charset="-128"/>
              </a:rPr>
              <a:t>POLI</a:t>
            </a:r>
            <a:r>
              <a:rPr lang="ja-JP" altLang="en-US" sz="2400" b="1" dirty="0">
                <a:ln w="12700">
                  <a:solidFill>
                    <a:srgbClr val="FF9900"/>
                  </a:solidFill>
                  <a:prstDash val="solid"/>
                </a:ln>
                <a:solidFill>
                  <a:srgbClr val="FFC000"/>
                </a:solidFill>
                <a:latin typeface="UD デジタル 教科書体 NP-R" panose="02020400000000000000" pitchFamily="18" charset="-128"/>
                <a:ea typeface="UD デジタル 教科書体 NP-R" panose="02020400000000000000" pitchFamily="18" charset="-128"/>
              </a:rPr>
              <a:t>令和</a:t>
            </a:r>
            <a:r>
              <a:rPr lang="en-US" altLang="ja-JP" sz="2400" b="1" dirty="0">
                <a:ln w="12700">
                  <a:solidFill>
                    <a:srgbClr val="FF9900"/>
                  </a:solidFill>
                  <a:prstDash val="solid"/>
                </a:ln>
                <a:solidFill>
                  <a:srgbClr val="FFC000"/>
                </a:solidFill>
                <a:latin typeface="UD デジタル 教科書体 NP-R" panose="02020400000000000000" pitchFamily="18" charset="-128"/>
                <a:ea typeface="UD デジタル 教科書体 NP-R" panose="02020400000000000000" pitchFamily="18" charset="-128"/>
              </a:rPr>
              <a:t>5</a:t>
            </a:r>
            <a:r>
              <a:rPr lang="ja-JP" altLang="en-US" sz="2400" b="1" dirty="0">
                <a:ln w="12700">
                  <a:solidFill>
                    <a:srgbClr val="FF9900"/>
                  </a:solidFill>
                  <a:prstDash val="solid"/>
                </a:ln>
                <a:solidFill>
                  <a:srgbClr val="FFC000"/>
                </a:solidFill>
                <a:latin typeface="UD デジタル 教科書体 NP-R" panose="02020400000000000000" pitchFamily="18" charset="-128"/>
                <a:ea typeface="UD デジタル 教科書体 NP-R" panose="02020400000000000000" pitchFamily="18" charset="-128"/>
              </a:rPr>
              <a:t>年度上半期の活動報告</a:t>
            </a:r>
          </a:p>
        </p:txBody>
      </p:sp>
      <p:sp>
        <p:nvSpPr>
          <p:cNvPr id="42" name="角丸四角形 41"/>
          <p:cNvSpPr/>
          <p:nvPr/>
        </p:nvSpPr>
        <p:spPr>
          <a:xfrm>
            <a:off x="150729" y="10046149"/>
            <a:ext cx="6917890" cy="282118"/>
          </a:xfrm>
          <a:prstGeom prst="roundRect">
            <a:avLst/>
          </a:prstGeom>
          <a:solidFill>
            <a:schemeClr val="accent4">
              <a:lumMod val="60000"/>
              <a:lumOff val="40000"/>
            </a:scheme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r"/>
            <a:r>
              <a:rPr kumimoji="1" lang="ja-JP" altLang="en-US" sz="1000" b="1" dirty="0">
                <a:solidFill>
                  <a:schemeClr val="tx1"/>
                </a:solidFill>
                <a:latin typeface="UD デジタル 教科書体 NP-R" panose="02020400000000000000" pitchFamily="18" charset="-128"/>
                <a:ea typeface="UD デジタル 教科書体 NP-R" panose="02020400000000000000" pitchFamily="18" charset="-128"/>
              </a:rPr>
              <a:t>奈良県警察本部生活安全部少年課　０７４２ー２３ー０１１０（内線３０７３～３０７５）</a:t>
            </a:r>
          </a:p>
        </p:txBody>
      </p:sp>
      <p:sp>
        <p:nvSpPr>
          <p:cNvPr id="40" name="角丸四角形 39"/>
          <p:cNvSpPr/>
          <p:nvPr/>
        </p:nvSpPr>
        <p:spPr>
          <a:xfrm>
            <a:off x="202679" y="9966484"/>
            <a:ext cx="1562043" cy="237885"/>
          </a:xfrm>
          <a:prstGeom prst="roundRect">
            <a:avLst/>
          </a:prstGeom>
          <a:solidFill>
            <a:schemeClr val="accent4">
              <a:lumMod val="40000"/>
              <a:lumOff val="60000"/>
            </a:scheme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r>
              <a:rPr kumimoji="1" lang="ja-JP" altLang="en-US" sz="1000" b="1" dirty="0">
                <a:solidFill>
                  <a:schemeClr val="tx1"/>
                </a:solidFill>
                <a:latin typeface="UD デジタル 教科書体 NP-R" panose="02020400000000000000" pitchFamily="18" charset="-128"/>
                <a:ea typeface="UD デジタル 教科書体 NP-R" panose="02020400000000000000" pitchFamily="18" charset="-128"/>
              </a:rPr>
              <a:t>✿問合せ先・申込み先✿</a:t>
            </a:r>
          </a:p>
        </p:txBody>
      </p:sp>
      <p:pic>
        <p:nvPicPr>
          <p:cNvPr id="43" name="図 42" descr="P:\ナポくん・ナピちゃん画像集\二人敬礼.jp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22464" y="9591509"/>
            <a:ext cx="496182" cy="430133"/>
          </a:xfrm>
          <a:prstGeom prst="rect">
            <a:avLst/>
          </a:prstGeom>
          <a:noFill/>
          <a:ln>
            <a:noFill/>
          </a:ln>
        </p:spPr>
      </p:pic>
      <p:pic>
        <p:nvPicPr>
          <p:cNvPr id="6" name="図 5"/>
          <p:cNvPicPr>
            <a:picLocks noChangeAspect="1"/>
          </p:cNvPicPr>
          <p:nvPr/>
        </p:nvPicPr>
        <p:blipFill rotWithShape="1">
          <a:blip r:embed="rId14" cstate="print">
            <a:extLst>
              <a:ext uri="{28A0092B-C50C-407E-A947-70E740481C1C}">
                <a14:useLocalDpi xmlns:a14="http://schemas.microsoft.com/office/drawing/2010/main" val="0"/>
              </a:ext>
            </a:extLst>
          </a:blip>
          <a:srcRect t="21337" b="11798"/>
          <a:stretch/>
        </p:blipFill>
        <p:spPr>
          <a:xfrm>
            <a:off x="519207" y="4999333"/>
            <a:ext cx="2735054" cy="1371600"/>
          </a:xfrm>
          <a:prstGeom prst="roundRect">
            <a:avLst/>
          </a:prstGeom>
          <a:ln w="635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75047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072487-95BA-445D-AF4E-1242FC8FAEE8}"/>
              </a:ext>
            </a:extLst>
          </p:cNvPr>
          <p:cNvSpPr>
            <a:spLocks noGrp="1"/>
          </p:cNvSpPr>
          <p:nvPr>
            <p:ph type="title"/>
          </p:nvPr>
        </p:nvSpPr>
        <p:spPr>
          <a:xfrm>
            <a:off x="224061" y="761206"/>
            <a:ext cx="2985613" cy="2017801"/>
          </a:xfrm>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6F76CAA8-C590-46DD-BCEE-C8E24299523C}"/>
              </a:ext>
            </a:extLst>
          </p:cNvPr>
          <p:cNvSpPr>
            <a:spLocks noGrp="1"/>
          </p:cNvSpPr>
          <p:nvPr>
            <p:ph idx="1"/>
          </p:nvPr>
        </p:nvSpPr>
        <p:spPr/>
        <p:txBody>
          <a:bodyPr/>
          <a:lstStyle/>
          <a:p>
            <a:endParaRPr kumimoji="1" lang="ja-JP" altLang="en-US" dirty="0"/>
          </a:p>
        </p:txBody>
      </p:sp>
      <p:sp>
        <p:nvSpPr>
          <p:cNvPr id="4" name="正方形/長方形 3">
            <a:extLst>
              <a:ext uri="{FF2B5EF4-FFF2-40B4-BE49-F238E27FC236}">
                <a16:creationId xmlns:a16="http://schemas.microsoft.com/office/drawing/2014/main" id="{4C19314B-168F-4686-98D5-BDE00B77D039}"/>
              </a:ext>
            </a:extLst>
          </p:cNvPr>
          <p:cNvSpPr/>
          <p:nvPr/>
        </p:nvSpPr>
        <p:spPr>
          <a:xfrm>
            <a:off x="224061" y="900917"/>
            <a:ext cx="2524530" cy="370704"/>
          </a:xfrm>
          <a:prstGeom prst="rect">
            <a:avLst/>
          </a:prstGeom>
          <a:noFill/>
        </p:spPr>
        <p:txBody>
          <a:bodyPr wrap="square" lIns="96364" tIns="48182" rIns="96364" bIns="48182">
            <a:spAutoFit/>
          </a:bodyPr>
          <a:lstStyle/>
          <a:p>
            <a:pPr algn="ctr"/>
            <a:r>
              <a:rPr lang="ja-JP" altLang="en-US" sz="1686" b="1" dirty="0">
                <a:ln w="9525" cmpd="sng">
                  <a:solidFill>
                    <a:srgbClr val="92D050"/>
                  </a:solidFill>
                  <a:prstDash val="solid"/>
                </a:ln>
                <a:gradFill>
                  <a:gsLst>
                    <a:gs pos="0">
                      <a:schemeClr val="accent4"/>
                    </a:gs>
                    <a:gs pos="4000">
                      <a:srgbClr val="92D050"/>
                    </a:gs>
                    <a:gs pos="80000">
                      <a:schemeClr val="accent4">
                        <a:lumMod val="20000"/>
                        <a:lumOff val="80000"/>
                      </a:schemeClr>
                    </a:gs>
                  </a:gsLst>
                  <a:lin ang="5400000" scaled="0"/>
                </a:gradFill>
                <a:latin typeface="UD デジタル 教科書体 NP-R" panose="02020400000000000000" pitchFamily="18" charset="-128"/>
                <a:ea typeface="UD デジタル 教科書体 NP-R" panose="02020400000000000000" pitchFamily="18" charset="-128"/>
              </a:rPr>
              <a:t>登録証交付式・研修会</a:t>
            </a:r>
          </a:p>
        </p:txBody>
      </p:sp>
      <p:sp>
        <p:nvSpPr>
          <p:cNvPr id="5" name="テキスト ボックス 4">
            <a:extLst>
              <a:ext uri="{FF2B5EF4-FFF2-40B4-BE49-F238E27FC236}">
                <a16:creationId xmlns:a16="http://schemas.microsoft.com/office/drawing/2014/main" id="{429CF5BE-75EF-437A-81B5-093C66EDA252}"/>
              </a:ext>
            </a:extLst>
          </p:cNvPr>
          <p:cNvSpPr txBox="1"/>
          <p:nvPr/>
        </p:nvSpPr>
        <p:spPr>
          <a:xfrm>
            <a:off x="214669" y="1225378"/>
            <a:ext cx="3475475" cy="1323439"/>
          </a:xfrm>
          <a:prstGeom prst="rect">
            <a:avLst/>
          </a:prstGeom>
          <a:noFill/>
        </p:spPr>
        <p:txBody>
          <a:bodyPr wrap="square" rtlCol="0">
            <a:spAutoFit/>
          </a:bodyPr>
          <a:lstStyle/>
          <a:p>
            <a:pPr algn="just"/>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　</a:t>
            </a:r>
            <a:r>
              <a:rPr lang="en-US" altLang="ja-JP" sz="1000" dirty="0">
                <a:solidFill>
                  <a:srgbClr val="000000"/>
                </a:solidFill>
                <a:latin typeface="UD デジタル 教科書体 NP-R" panose="02020400000000000000" pitchFamily="18" charset="-128"/>
                <a:ea typeface="UD デジタル 教科書体 NP-R" panose="02020400000000000000" pitchFamily="18" charset="-128"/>
              </a:rPr>
              <a:t>5</a:t>
            </a:r>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月</a:t>
            </a:r>
            <a:r>
              <a:rPr lang="en-US" altLang="ja-JP" sz="1000" dirty="0">
                <a:solidFill>
                  <a:srgbClr val="000000"/>
                </a:solidFill>
                <a:latin typeface="UD デジタル 教科書体 NP-R" panose="02020400000000000000" pitchFamily="18" charset="-128"/>
                <a:ea typeface="UD デジタル 教科書体 NP-R" panose="02020400000000000000" pitchFamily="18" charset="-128"/>
              </a:rPr>
              <a:t>21</a:t>
            </a:r>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日（日曜日）［県警察本部］</a:t>
            </a:r>
          </a:p>
          <a:p>
            <a:pPr algn="just"/>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　前半は少年課長から一人ひとりに奈</a:t>
            </a:r>
            <a:r>
              <a:rPr lang="en-US" altLang="ja-JP" sz="1000" dirty="0">
                <a:solidFill>
                  <a:srgbClr val="000000"/>
                </a:solidFill>
                <a:latin typeface="UD デジタル 教科書体 NP-R" panose="02020400000000000000" pitchFamily="18" charset="-128"/>
                <a:ea typeface="UD デジタル 教科書体 NP-R" panose="02020400000000000000" pitchFamily="18" charset="-128"/>
              </a:rPr>
              <a:t>POLI</a:t>
            </a:r>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登録証の交付を受け、少年非行概況等の講義を受講。</a:t>
            </a:r>
          </a:p>
          <a:p>
            <a:pPr algn="just"/>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　後半は、奈</a:t>
            </a:r>
            <a:r>
              <a:rPr lang="en-US" altLang="ja-JP" sz="1000" dirty="0">
                <a:solidFill>
                  <a:srgbClr val="000000"/>
                </a:solidFill>
                <a:latin typeface="UD デジタル 教科書体 NP-R" panose="02020400000000000000" pitchFamily="18" charset="-128"/>
                <a:ea typeface="UD デジタル 教科書体 NP-R" panose="02020400000000000000" pitchFamily="18" charset="-128"/>
              </a:rPr>
              <a:t>POLI</a:t>
            </a:r>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の今年度の活動に向け、グループワークを通し、少年をアルバイト感覚で犯罪に加担させないためのキャッチフレーズ「うまい話には毒がある　満足は一瞬、後悔は一生！闇バイトに気をつけて！」を決定しました。</a:t>
            </a:r>
            <a:endParaRPr lang="ja-JP" altLang="en-US" sz="1000" dirty="0">
              <a:latin typeface="UD デジタル 教科書体 NP-R" panose="02020400000000000000" pitchFamily="18" charset="-128"/>
              <a:ea typeface="UD デジタル 教科書体 NP-R" panose="02020400000000000000" pitchFamily="18" charset="-128"/>
            </a:endParaRPr>
          </a:p>
        </p:txBody>
      </p:sp>
      <p:sp>
        <p:nvSpPr>
          <p:cNvPr id="6" name="テキスト ボックス 5">
            <a:extLst>
              <a:ext uri="{FF2B5EF4-FFF2-40B4-BE49-F238E27FC236}">
                <a16:creationId xmlns:a16="http://schemas.microsoft.com/office/drawing/2014/main" id="{B7B2195D-3ABE-445A-9B21-5B4A9C7B360D}"/>
              </a:ext>
            </a:extLst>
          </p:cNvPr>
          <p:cNvSpPr txBox="1"/>
          <p:nvPr/>
        </p:nvSpPr>
        <p:spPr>
          <a:xfrm>
            <a:off x="359088" y="4077476"/>
            <a:ext cx="6670001" cy="861774"/>
          </a:xfrm>
          <a:prstGeom prst="rect">
            <a:avLst/>
          </a:prstGeom>
          <a:noFill/>
        </p:spPr>
        <p:txBody>
          <a:bodyPr wrap="square" rtlCol="0">
            <a:spAutoFit/>
          </a:bodyPr>
          <a:lstStyle/>
          <a:p>
            <a:pPr algn="just"/>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　</a:t>
            </a:r>
            <a:r>
              <a:rPr lang="en-US" altLang="ja-JP" sz="1000" dirty="0">
                <a:solidFill>
                  <a:srgbClr val="000000"/>
                </a:solidFill>
                <a:latin typeface="UD デジタル 教科書体 NP-R" panose="02020400000000000000" pitchFamily="18" charset="-128"/>
                <a:ea typeface="UD デジタル 教科書体 NP-R" panose="02020400000000000000" pitchFamily="18" charset="-128"/>
              </a:rPr>
              <a:t>9</a:t>
            </a:r>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月</a:t>
            </a:r>
            <a:r>
              <a:rPr lang="en-US" altLang="ja-JP" sz="1000" dirty="0">
                <a:solidFill>
                  <a:srgbClr val="000000"/>
                </a:solidFill>
                <a:latin typeface="UD デジタル 教科書体 NP-R" panose="02020400000000000000" pitchFamily="18" charset="-128"/>
                <a:ea typeface="UD デジタル 教科書体 NP-R" panose="02020400000000000000" pitchFamily="18" charset="-128"/>
              </a:rPr>
              <a:t>24</a:t>
            </a:r>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日（日曜日）［川西町文化会館］</a:t>
            </a:r>
          </a:p>
          <a:p>
            <a:pPr algn="just"/>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　</a:t>
            </a:r>
            <a:r>
              <a:rPr lang="en-US" altLang="ja-JP" sz="1000" dirty="0">
                <a:solidFill>
                  <a:srgbClr val="000000"/>
                </a:solidFill>
                <a:latin typeface="UD デジタル 教科書体 NP-R" panose="02020400000000000000" pitchFamily="18" charset="-128"/>
                <a:ea typeface="UD デジタル 教科書体 NP-R" panose="02020400000000000000" pitchFamily="18" charset="-128"/>
              </a:rPr>
              <a:t>10</a:t>
            </a:r>
            <a:r>
              <a:rPr lang="ja-JP" altLang="en-US" sz="1000" dirty="0">
                <a:solidFill>
                  <a:srgbClr val="000000"/>
                </a:solidFill>
                <a:latin typeface="UD デジタル 教科書体 NP-R" panose="02020400000000000000" pitchFamily="18" charset="-128"/>
                <a:ea typeface="UD デジタル 教科書体 NP-R" panose="02020400000000000000" pitchFamily="18" charset="-128"/>
              </a:rPr>
              <a:t>月以降に実施する少年の居場所づくり（以下「翼」）におけるソーラン節を踊ったり、バレーボールをしたりし、大学生同士の交流を深めるとともに、少年と実際に関わった時にどのようなことに留意する必要があるのか、どのような声掛けができるか等、「翼」の活動を具体的に想定しながら取り組みました。また、下半期に向けた活動についてペアやグループで話し合いました。</a:t>
            </a:r>
          </a:p>
        </p:txBody>
      </p:sp>
    </p:spTree>
    <p:extLst>
      <p:ext uri="{BB962C8B-B14F-4D97-AF65-F5344CB8AC3E}">
        <p14:creationId xmlns:p14="http://schemas.microsoft.com/office/powerpoint/2010/main" val="62859671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361</TotalTime>
  <Words>1180</Words>
  <Application>Microsoft Office PowerPoint</Application>
  <PresentationFormat>ユーザー設定</PresentationFormat>
  <Paragraphs>59</Paragraphs>
  <Slides>3</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vt:i4>
      </vt:variant>
    </vt:vector>
  </HeadingPairs>
  <TitlesOfParts>
    <vt:vector size="10" baseType="lpstr">
      <vt:lpstr>UD デジタル 教科書体 N-B</vt:lpstr>
      <vt:lpstr>UD デジタル 教科書体 NP-R</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A0281_少年課_少年サポート第一係4_吉田早希</dc:creator>
  <cp:lastModifiedBy>A0372_少年課_少年サポート第一係1_若森綾乃</cp:lastModifiedBy>
  <cp:revision>118</cp:revision>
  <cp:lastPrinted>2023-10-13T04:53:31Z</cp:lastPrinted>
  <dcterms:created xsi:type="dcterms:W3CDTF">2022-11-18T01:01:55Z</dcterms:created>
  <dcterms:modified xsi:type="dcterms:W3CDTF">2023-10-13T07:05:17Z</dcterms:modified>
</cp:coreProperties>
</file>